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notesMasterIdLst>
    <p:notesMasterId r:id="rId24"/>
  </p:notesMasterIdLst>
  <p:handoutMasterIdLst>
    <p:handoutMasterId r:id="rId25"/>
  </p:handoutMasterIdLst>
  <p:sldIdLst>
    <p:sldId id="287" r:id="rId2"/>
    <p:sldId id="288" r:id="rId3"/>
    <p:sldId id="289" r:id="rId4"/>
    <p:sldId id="290" r:id="rId5"/>
    <p:sldId id="294" r:id="rId6"/>
    <p:sldId id="291" r:id="rId7"/>
    <p:sldId id="292" r:id="rId8"/>
    <p:sldId id="293" r:id="rId9"/>
    <p:sldId id="295" r:id="rId10"/>
    <p:sldId id="296" r:id="rId11"/>
    <p:sldId id="308" r:id="rId12"/>
    <p:sldId id="304" r:id="rId13"/>
    <p:sldId id="306" r:id="rId14"/>
    <p:sldId id="305" r:id="rId15"/>
    <p:sldId id="307" r:id="rId16"/>
    <p:sldId id="297" r:id="rId17"/>
    <p:sldId id="298" r:id="rId18"/>
    <p:sldId id="299" r:id="rId19"/>
    <p:sldId id="301" r:id="rId20"/>
    <p:sldId id="303" r:id="rId21"/>
    <p:sldId id="302" r:id="rId22"/>
    <p:sldId id="300" r:id="rId2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3483B"/>
    <a:srgbClr val="E0D72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10" autoAdjust="0"/>
  </p:normalViewPr>
  <p:slideViewPr>
    <p:cSldViewPr showGuides="1"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400" dirty="0"/>
              <a:t>Total de </a:t>
            </a:r>
            <a:r>
              <a:rPr lang="pt-BR" sz="1400" dirty="0" err="1"/>
              <a:t>PPPs</a:t>
            </a:r>
            <a:r>
              <a:rPr lang="pt-BR" sz="1400" dirty="0"/>
              <a:t> do Setor</a:t>
            </a:r>
          </a:p>
          <a:p>
            <a:pPr>
              <a:defRPr sz="1200"/>
            </a:pPr>
            <a:r>
              <a:rPr lang="pt-BR" sz="1100" b="0" dirty="0"/>
              <a:t>% do número de transações</a:t>
            </a:r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1378604991602E-2"/>
          <c:y val="0.20938521076005795"/>
          <c:w val="0.81388888888888888"/>
          <c:h val="0.6128178231737271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9269209739222876"/>
                  <c:y val="-0.11422377570583325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err="1">
                        <a:solidFill>
                          <a:schemeClr val="bg1"/>
                        </a:solidFill>
                      </a:rPr>
                      <a:t>Educação
31%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4040313603499394E-2"/>
                  <c:y val="-5.96322630818797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297762122291422"/>
                  <c:y val="7.1373835955549098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err="1">
                        <a:solidFill>
                          <a:schemeClr val="bg1"/>
                        </a:solidFill>
                      </a:rPr>
                      <a:t>Habitação
10%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729078032724033E-2"/>
                  <c:y val="5.240870672489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9797800244417285E-2"/>
                  <c:y val="3.06433188335199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774905184826958E-2"/>
                  <c:y val="5.58004238845256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3455640005141076E-2"/>
                  <c:y val="1.2703716681052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975577876967919"/>
                  <c:y val="1.4277615877438119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Saneamento
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Plan1!$A$3:$A$11</c:f>
              <c:strCache>
                <c:ptCount val="9"/>
                <c:pt idx="0">
                  <c:v>Educação</c:v>
                </c:pt>
                <c:pt idx="1">
                  <c:v>Saúde</c:v>
                </c:pt>
                <c:pt idx="2">
                  <c:v>Outros</c:v>
                </c:pt>
                <c:pt idx="3">
                  <c:v>Habitação</c:v>
                </c:pt>
                <c:pt idx="4">
                  <c:v>Transporte</c:v>
                </c:pt>
                <c:pt idx="5">
                  <c:v>Segurança</c:v>
                </c:pt>
                <c:pt idx="6">
                  <c:v>Resíduos</c:v>
                </c:pt>
                <c:pt idx="7">
                  <c:v>Instalações Públicas</c:v>
                </c:pt>
                <c:pt idx="8">
                  <c:v>Saneamento</c:v>
                </c:pt>
              </c:strCache>
            </c:strRef>
          </c:cat>
          <c:val>
            <c:numRef>
              <c:f>Plan1!$B$3:$B$11</c:f>
              <c:numCache>
                <c:formatCode>0%</c:formatCode>
                <c:ptCount val="9"/>
                <c:pt idx="0">
                  <c:v>0.31</c:v>
                </c:pt>
                <c:pt idx="1">
                  <c:v>0.2</c:v>
                </c:pt>
                <c:pt idx="2">
                  <c:v>0.13</c:v>
                </c:pt>
                <c:pt idx="3">
                  <c:v>0.1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0.04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 dirty="0"/>
              <a:t>Total de </a:t>
            </a:r>
            <a:r>
              <a:rPr lang="pt-BR" sz="1400" dirty="0" err="1"/>
              <a:t>PPPs</a:t>
            </a:r>
            <a:r>
              <a:rPr lang="pt-BR" sz="1400" dirty="0"/>
              <a:t> do Setor</a:t>
            </a:r>
          </a:p>
          <a:p>
            <a:pPr>
              <a:defRPr/>
            </a:pPr>
            <a:r>
              <a:rPr lang="pt-BR" sz="1100" b="0" dirty="0"/>
              <a:t>% do número de transações</a:t>
            </a:r>
          </a:p>
        </c:rich>
      </c:tx>
      <c:layout/>
      <c:overlay val="0"/>
    </c:title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0245359122798"/>
          <c:y val="0.20291691236586248"/>
          <c:w val="0.79799551036213379"/>
          <c:h val="0.619129213563165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651547326543296E-2"/>
                  <c:y val="-6.053458447636872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Saneamento</a:t>
                    </a:r>
                    <a:r>
                      <a:rPr lang="en-US" sz="1050" b="1" dirty="0"/>
                      <a:t>
36%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0899360729586821E-2"/>
                  <c:y val="-2.0123120223109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082723438031833E-3"/>
                  <c:y val="0.125706830295209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2279641876277264E-2"/>
                  <c:y val="1.62962662268294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5880323176756408E-2"/>
                  <c:y val="4.01472485963098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9990215951856979E-4"/>
                  <c:y val="7.81996444839462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Plan1!$F$3:$F$8</c:f>
              <c:strCache>
                <c:ptCount val="6"/>
                <c:pt idx="0">
                  <c:v>Saneamento</c:v>
                </c:pt>
                <c:pt idx="1">
                  <c:v>Transporte</c:v>
                </c:pt>
                <c:pt idx="2">
                  <c:v>Infra. Social</c:v>
                </c:pt>
                <c:pt idx="3">
                  <c:v>Empreend. Público</c:v>
                </c:pt>
                <c:pt idx="4">
                  <c:v>Estádios</c:v>
                </c:pt>
                <c:pt idx="5">
                  <c:v>Segurança Pública</c:v>
                </c:pt>
              </c:strCache>
            </c:strRef>
          </c:cat>
          <c:val>
            <c:numRef>
              <c:f>Plan1!$G$3:$G$8</c:f>
              <c:numCache>
                <c:formatCode>0%</c:formatCode>
                <c:ptCount val="6"/>
                <c:pt idx="0">
                  <c:v>0.36</c:v>
                </c:pt>
                <c:pt idx="1">
                  <c:v>0.18</c:v>
                </c:pt>
                <c:pt idx="2">
                  <c:v>0.18</c:v>
                </c:pt>
                <c:pt idx="3">
                  <c:v>0.11</c:v>
                </c:pt>
                <c:pt idx="4">
                  <c:v>0.1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9B4F0-1E09-4B43-A025-65F3283664BD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FE2FF6F-2177-47F7-AFC6-F51C87285A29}">
      <dgm:prSet phldrT="[Texto]"/>
      <dgm:spPr/>
      <dgm:t>
        <a:bodyPr/>
        <a:lstStyle/>
        <a:p>
          <a:r>
            <a:rPr lang="pt-BR" dirty="0" smtClean="0"/>
            <a:t>Prazo do Contrato</a:t>
          </a:r>
          <a:endParaRPr lang="pt-BR" dirty="0"/>
        </a:p>
      </dgm:t>
    </dgm:pt>
    <dgm:pt modelId="{2F26C2B1-C12E-46F0-92BA-6D17C00E0B90}" type="parTrans" cxnId="{FAFD988E-269F-4824-94A7-4D9C77D73268}">
      <dgm:prSet/>
      <dgm:spPr/>
      <dgm:t>
        <a:bodyPr/>
        <a:lstStyle/>
        <a:p>
          <a:endParaRPr lang="pt-BR"/>
        </a:p>
      </dgm:t>
    </dgm:pt>
    <dgm:pt modelId="{9CCDD881-1371-43FF-9836-58C5C4E01547}" type="sibTrans" cxnId="{FAFD988E-269F-4824-94A7-4D9C77D73268}">
      <dgm:prSet/>
      <dgm:spPr/>
      <dgm:t>
        <a:bodyPr/>
        <a:lstStyle/>
        <a:p>
          <a:endParaRPr lang="pt-BR"/>
        </a:p>
      </dgm:t>
    </dgm:pt>
    <dgm:pt modelId="{9F572DF8-5636-40D7-AB98-84400306E3C9}">
      <dgm:prSet phldrT="[Texto]"/>
      <dgm:spPr/>
      <dgm:t>
        <a:bodyPr/>
        <a:lstStyle/>
        <a:p>
          <a:pPr algn="l"/>
          <a:r>
            <a:rPr lang="pt-BR" dirty="0" smtClean="0"/>
            <a:t>Limite do contrato  de não menos que 5 anos e não superior a 35 anos;</a:t>
          </a:r>
          <a:endParaRPr lang="pt-BR" dirty="0"/>
        </a:p>
      </dgm:t>
    </dgm:pt>
    <dgm:pt modelId="{9F46ADEA-1A25-464B-A2EF-6AA572CD56BF}" type="parTrans" cxnId="{CDB2203B-87DF-4AE6-A76A-D1D51121B51D}">
      <dgm:prSet/>
      <dgm:spPr/>
      <dgm:t>
        <a:bodyPr/>
        <a:lstStyle/>
        <a:p>
          <a:endParaRPr lang="pt-BR"/>
        </a:p>
      </dgm:t>
    </dgm:pt>
    <dgm:pt modelId="{CEF9B007-713C-4E6B-98D7-20CC341BDB94}" type="sibTrans" cxnId="{CDB2203B-87DF-4AE6-A76A-D1D51121B51D}">
      <dgm:prSet/>
      <dgm:spPr/>
      <dgm:t>
        <a:bodyPr/>
        <a:lstStyle/>
        <a:p>
          <a:endParaRPr lang="pt-BR"/>
        </a:p>
      </dgm:t>
    </dgm:pt>
    <dgm:pt modelId="{57B8FD6F-EBF2-4087-B8C4-DB3511510D53}">
      <dgm:prSet phldrT="[Texto]"/>
      <dgm:spPr/>
      <dgm:t>
        <a:bodyPr/>
        <a:lstStyle/>
        <a:p>
          <a:r>
            <a:rPr lang="pt-BR" dirty="0" smtClean="0"/>
            <a:t>Valor do Contrato</a:t>
          </a:r>
          <a:endParaRPr lang="pt-BR" dirty="0"/>
        </a:p>
      </dgm:t>
    </dgm:pt>
    <dgm:pt modelId="{4AFD1AFB-DB82-470A-B5AE-4BC12B578C1D}" type="parTrans" cxnId="{6E12DBC1-8C27-4DE5-98EF-7965E2232B65}">
      <dgm:prSet/>
      <dgm:spPr/>
      <dgm:t>
        <a:bodyPr/>
        <a:lstStyle/>
        <a:p>
          <a:endParaRPr lang="pt-BR"/>
        </a:p>
      </dgm:t>
    </dgm:pt>
    <dgm:pt modelId="{6EDFA08E-C154-4059-AD88-777F76D660D4}" type="sibTrans" cxnId="{6E12DBC1-8C27-4DE5-98EF-7965E2232B65}">
      <dgm:prSet/>
      <dgm:spPr/>
      <dgm:t>
        <a:bodyPr/>
        <a:lstStyle/>
        <a:p>
          <a:endParaRPr lang="pt-BR"/>
        </a:p>
      </dgm:t>
    </dgm:pt>
    <dgm:pt modelId="{FFAF25A8-B2E0-4625-9BEC-EB12C9D51EC4}">
      <dgm:prSet phldrT="[Texto]"/>
      <dgm:spPr/>
      <dgm:t>
        <a:bodyPr/>
        <a:lstStyle/>
        <a:p>
          <a:r>
            <a:rPr lang="pt-BR" dirty="0" smtClean="0"/>
            <a:t>Valor contratual mínimo de R$20 milhões;</a:t>
          </a:r>
          <a:endParaRPr lang="pt-BR" dirty="0"/>
        </a:p>
      </dgm:t>
    </dgm:pt>
    <dgm:pt modelId="{193529DA-2B7D-4FCA-9434-C8795E269D83}" type="parTrans" cxnId="{9F787AA8-9299-4BE1-9BB6-BD63D038583D}">
      <dgm:prSet/>
      <dgm:spPr/>
      <dgm:t>
        <a:bodyPr/>
        <a:lstStyle/>
        <a:p>
          <a:endParaRPr lang="pt-BR"/>
        </a:p>
      </dgm:t>
    </dgm:pt>
    <dgm:pt modelId="{87E95A76-C510-4E4C-88EA-21507FBC8950}" type="sibTrans" cxnId="{9F787AA8-9299-4BE1-9BB6-BD63D038583D}">
      <dgm:prSet/>
      <dgm:spPr/>
      <dgm:t>
        <a:bodyPr/>
        <a:lstStyle/>
        <a:p>
          <a:endParaRPr lang="pt-BR"/>
        </a:p>
      </dgm:t>
    </dgm:pt>
    <dgm:pt modelId="{C7152961-356B-43CB-9139-A6204D19CCFD}">
      <dgm:prSet custT="1"/>
      <dgm:spPr/>
      <dgm:t>
        <a:bodyPr/>
        <a:lstStyle/>
        <a:p>
          <a:r>
            <a:rPr lang="pt-BR" sz="2400" dirty="0" smtClean="0"/>
            <a:t>Limite Fiscal</a:t>
          </a:r>
          <a:endParaRPr lang="pt-BR" sz="2400" dirty="0"/>
        </a:p>
      </dgm:t>
    </dgm:pt>
    <dgm:pt modelId="{E5CE1E5F-9393-4C69-9309-EE022C4FB564}" type="parTrans" cxnId="{DE4A2381-FB35-4992-913B-6F4930D97926}">
      <dgm:prSet/>
      <dgm:spPr/>
      <dgm:t>
        <a:bodyPr/>
        <a:lstStyle/>
        <a:p>
          <a:endParaRPr lang="pt-BR"/>
        </a:p>
      </dgm:t>
    </dgm:pt>
    <dgm:pt modelId="{83B551BD-0D43-4CE2-ADC1-27629200AAE2}" type="sibTrans" cxnId="{DE4A2381-FB35-4992-913B-6F4930D97926}">
      <dgm:prSet/>
      <dgm:spPr/>
      <dgm:t>
        <a:bodyPr/>
        <a:lstStyle/>
        <a:p>
          <a:endParaRPr lang="pt-BR"/>
        </a:p>
      </dgm:t>
    </dgm:pt>
    <dgm:pt modelId="{B54D2F56-8E73-41F1-A03F-80CB39214D03}">
      <dgm:prSet custT="1"/>
      <dgm:spPr/>
      <dgm:t>
        <a:bodyPr/>
        <a:lstStyle/>
        <a:p>
          <a:r>
            <a:rPr lang="pt-BR" sz="1600" dirty="0" smtClean="0"/>
            <a:t>Limite de 5% da Receita Corrente Líquida para despesas anuais com contraprestação. (Lei 12.766 de 27/12/2012 Art. 28)</a:t>
          </a:r>
          <a:endParaRPr lang="pt-BR" sz="1600" dirty="0"/>
        </a:p>
      </dgm:t>
    </dgm:pt>
    <dgm:pt modelId="{E49D322F-D7AE-48AF-BD9D-1C8E8CEA5510}" type="parTrans" cxnId="{E3F362DD-75C6-45AB-9251-1DC529F64AD5}">
      <dgm:prSet/>
      <dgm:spPr/>
      <dgm:t>
        <a:bodyPr/>
        <a:lstStyle/>
        <a:p>
          <a:endParaRPr lang="pt-BR"/>
        </a:p>
      </dgm:t>
    </dgm:pt>
    <dgm:pt modelId="{58E7416A-591C-4D26-BEA4-E9E7E706B822}" type="sibTrans" cxnId="{E3F362DD-75C6-45AB-9251-1DC529F64AD5}">
      <dgm:prSet/>
      <dgm:spPr/>
      <dgm:t>
        <a:bodyPr/>
        <a:lstStyle/>
        <a:p>
          <a:endParaRPr lang="pt-BR"/>
        </a:p>
      </dgm:t>
    </dgm:pt>
    <dgm:pt modelId="{3D814D01-C183-48A5-8BEB-992E731CD59B}" type="pres">
      <dgm:prSet presAssocID="{10A9B4F0-1E09-4B43-A025-65F3283664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4FB67B7-D9BB-4B22-AB9E-E782A6D61251}" type="pres">
      <dgm:prSet presAssocID="{10A9B4F0-1E09-4B43-A025-65F3283664BD}" presName="Name1" presStyleCnt="0"/>
      <dgm:spPr/>
      <dgm:t>
        <a:bodyPr/>
        <a:lstStyle/>
        <a:p>
          <a:endParaRPr lang="pt-BR"/>
        </a:p>
      </dgm:t>
    </dgm:pt>
    <dgm:pt modelId="{72A6AC58-47BC-44E5-BFD6-4C46E792FABA}" type="pres">
      <dgm:prSet presAssocID="{10A9B4F0-1E09-4B43-A025-65F3283664BD}" presName="cycle" presStyleCnt="0"/>
      <dgm:spPr/>
      <dgm:t>
        <a:bodyPr/>
        <a:lstStyle/>
        <a:p>
          <a:endParaRPr lang="pt-BR"/>
        </a:p>
      </dgm:t>
    </dgm:pt>
    <dgm:pt modelId="{289B4ABD-5502-461F-944F-ED21496946F0}" type="pres">
      <dgm:prSet presAssocID="{10A9B4F0-1E09-4B43-A025-65F3283664BD}" presName="srcNode" presStyleLbl="node1" presStyleIdx="0" presStyleCnt="3"/>
      <dgm:spPr/>
      <dgm:t>
        <a:bodyPr/>
        <a:lstStyle/>
        <a:p>
          <a:endParaRPr lang="pt-BR"/>
        </a:p>
      </dgm:t>
    </dgm:pt>
    <dgm:pt modelId="{46DEB386-0207-41BC-95FE-0A337F1FB45F}" type="pres">
      <dgm:prSet presAssocID="{10A9B4F0-1E09-4B43-A025-65F3283664BD}" presName="conn" presStyleLbl="parChTrans1D2" presStyleIdx="0" presStyleCnt="1"/>
      <dgm:spPr/>
      <dgm:t>
        <a:bodyPr/>
        <a:lstStyle/>
        <a:p>
          <a:endParaRPr lang="pt-BR"/>
        </a:p>
      </dgm:t>
    </dgm:pt>
    <dgm:pt modelId="{29101FE6-10BA-4614-BDAD-08CBE1CD1939}" type="pres">
      <dgm:prSet presAssocID="{10A9B4F0-1E09-4B43-A025-65F3283664BD}" presName="extraNode" presStyleLbl="node1" presStyleIdx="0" presStyleCnt="3"/>
      <dgm:spPr/>
      <dgm:t>
        <a:bodyPr/>
        <a:lstStyle/>
        <a:p>
          <a:endParaRPr lang="pt-BR"/>
        </a:p>
      </dgm:t>
    </dgm:pt>
    <dgm:pt modelId="{08A765F3-1693-4A86-84E3-3633DE0C8E71}" type="pres">
      <dgm:prSet presAssocID="{10A9B4F0-1E09-4B43-A025-65F3283664BD}" presName="dstNode" presStyleLbl="node1" presStyleIdx="0" presStyleCnt="3"/>
      <dgm:spPr/>
      <dgm:t>
        <a:bodyPr/>
        <a:lstStyle/>
        <a:p>
          <a:endParaRPr lang="pt-BR"/>
        </a:p>
      </dgm:t>
    </dgm:pt>
    <dgm:pt modelId="{E04CEA61-0D10-4736-ABE9-565F8286B006}" type="pres">
      <dgm:prSet presAssocID="{3FE2FF6F-2177-47F7-AFC6-F51C87285A2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48255D-9519-4E8D-937F-2A3B6FB8D39A}" type="pres">
      <dgm:prSet presAssocID="{3FE2FF6F-2177-47F7-AFC6-F51C87285A29}" presName="accent_1" presStyleCnt="0"/>
      <dgm:spPr/>
      <dgm:t>
        <a:bodyPr/>
        <a:lstStyle/>
        <a:p>
          <a:endParaRPr lang="pt-BR"/>
        </a:p>
      </dgm:t>
    </dgm:pt>
    <dgm:pt modelId="{8D355F2C-F63E-4A24-8B61-0466D25C555D}" type="pres">
      <dgm:prSet presAssocID="{3FE2FF6F-2177-47F7-AFC6-F51C87285A2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D348E37-EE4B-4114-823A-7A4DCD7F426D}" type="pres">
      <dgm:prSet presAssocID="{57B8FD6F-EBF2-4087-B8C4-DB3511510D5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CC4E2F-66FB-48EE-824E-B63F5B258A4F}" type="pres">
      <dgm:prSet presAssocID="{57B8FD6F-EBF2-4087-B8C4-DB3511510D53}" presName="accent_2" presStyleCnt="0"/>
      <dgm:spPr/>
      <dgm:t>
        <a:bodyPr/>
        <a:lstStyle/>
        <a:p>
          <a:endParaRPr lang="pt-BR"/>
        </a:p>
      </dgm:t>
    </dgm:pt>
    <dgm:pt modelId="{D37E44B3-7DB3-4A37-8563-45117D86FEC6}" type="pres">
      <dgm:prSet presAssocID="{57B8FD6F-EBF2-4087-B8C4-DB3511510D53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3F26FA6-4EE4-4309-A13F-5C0E05CF353F}" type="pres">
      <dgm:prSet presAssocID="{C7152961-356B-43CB-9139-A6204D19CC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08E3BF-981D-4121-9F73-F5D386CAB359}" type="pres">
      <dgm:prSet presAssocID="{C7152961-356B-43CB-9139-A6204D19CCFD}" presName="accent_3" presStyleCnt="0"/>
      <dgm:spPr/>
      <dgm:t>
        <a:bodyPr/>
        <a:lstStyle/>
        <a:p>
          <a:endParaRPr lang="pt-BR"/>
        </a:p>
      </dgm:t>
    </dgm:pt>
    <dgm:pt modelId="{F1608616-4C42-48AB-8911-79260F8C7436}" type="pres">
      <dgm:prSet presAssocID="{C7152961-356B-43CB-9139-A6204D19CCFD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DADF9144-0E4E-4741-B50D-83E6B8C89CB1}" type="presOf" srcId="{FFAF25A8-B2E0-4625-9BEC-EB12C9D51EC4}" destId="{1D348E37-EE4B-4114-823A-7A4DCD7F426D}" srcOrd="0" destOrd="1" presId="urn:microsoft.com/office/officeart/2008/layout/VerticalCurvedList"/>
    <dgm:cxn modelId="{86178604-E4C5-483D-AA87-F121A322C2E2}" type="presOf" srcId="{CEF9B007-713C-4E6B-98D7-20CC341BDB94}" destId="{46DEB386-0207-41BC-95FE-0A337F1FB45F}" srcOrd="0" destOrd="0" presId="urn:microsoft.com/office/officeart/2008/layout/VerticalCurvedList"/>
    <dgm:cxn modelId="{D31BF891-50C4-4DDF-8C70-D53C2BECE5D2}" type="presOf" srcId="{B54D2F56-8E73-41F1-A03F-80CB39214D03}" destId="{A3F26FA6-4EE4-4309-A13F-5C0E05CF353F}" srcOrd="0" destOrd="1" presId="urn:microsoft.com/office/officeart/2008/layout/VerticalCurvedList"/>
    <dgm:cxn modelId="{FAFD988E-269F-4824-94A7-4D9C77D73268}" srcId="{10A9B4F0-1E09-4B43-A025-65F3283664BD}" destId="{3FE2FF6F-2177-47F7-AFC6-F51C87285A29}" srcOrd="0" destOrd="0" parTransId="{2F26C2B1-C12E-46F0-92BA-6D17C00E0B90}" sibTransId="{9CCDD881-1371-43FF-9836-58C5C4E01547}"/>
    <dgm:cxn modelId="{CB8EB48B-9235-4305-BE22-ACA69D023300}" type="presOf" srcId="{C7152961-356B-43CB-9139-A6204D19CCFD}" destId="{A3F26FA6-4EE4-4309-A13F-5C0E05CF353F}" srcOrd="0" destOrd="0" presId="urn:microsoft.com/office/officeart/2008/layout/VerticalCurvedList"/>
    <dgm:cxn modelId="{8036A06D-3B3E-4E9B-970E-D8069211248F}" type="presOf" srcId="{57B8FD6F-EBF2-4087-B8C4-DB3511510D53}" destId="{1D348E37-EE4B-4114-823A-7A4DCD7F426D}" srcOrd="0" destOrd="0" presId="urn:microsoft.com/office/officeart/2008/layout/VerticalCurvedList"/>
    <dgm:cxn modelId="{CDB2203B-87DF-4AE6-A76A-D1D51121B51D}" srcId="{3FE2FF6F-2177-47F7-AFC6-F51C87285A29}" destId="{9F572DF8-5636-40D7-AB98-84400306E3C9}" srcOrd="0" destOrd="0" parTransId="{9F46ADEA-1A25-464B-A2EF-6AA572CD56BF}" sibTransId="{CEF9B007-713C-4E6B-98D7-20CC341BDB94}"/>
    <dgm:cxn modelId="{1DC70263-0379-4112-81D9-3AC4CADD263A}" type="presOf" srcId="{9F572DF8-5636-40D7-AB98-84400306E3C9}" destId="{E04CEA61-0D10-4736-ABE9-565F8286B006}" srcOrd="0" destOrd="1" presId="urn:microsoft.com/office/officeart/2008/layout/VerticalCurvedList"/>
    <dgm:cxn modelId="{6E12DBC1-8C27-4DE5-98EF-7965E2232B65}" srcId="{10A9B4F0-1E09-4B43-A025-65F3283664BD}" destId="{57B8FD6F-EBF2-4087-B8C4-DB3511510D53}" srcOrd="1" destOrd="0" parTransId="{4AFD1AFB-DB82-470A-B5AE-4BC12B578C1D}" sibTransId="{6EDFA08E-C154-4059-AD88-777F76D660D4}"/>
    <dgm:cxn modelId="{9F787AA8-9299-4BE1-9BB6-BD63D038583D}" srcId="{57B8FD6F-EBF2-4087-B8C4-DB3511510D53}" destId="{FFAF25A8-B2E0-4625-9BEC-EB12C9D51EC4}" srcOrd="0" destOrd="0" parTransId="{193529DA-2B7D-4FCA-9434-C8795E269D83}" sibTransId="{87E95A76-C510-4E4C-88EA-21507FBC8950}"/>
    <dgm:cxn modelId="{D2514DAA-90F9-4E00-A1BD-EF07223045B8}" type="presOf" srcId="{3FE2FF6F-2177-47F7-AFC6-F51C87285A29}" destId="{E04CEA61-0D10-4736-ABE9-565F8286B006}" srcOrd="0" destOrd="0" presId="urn:microsoft.com/office/officeart/2008/layout/VerticalCurvedList"/>
    <dgm:cxn modelId="{DE4A2381-FB35-4992-913B-6F4930D97926}" srcId="{10A9B4F0-1E09-4B43-A025-65F3283664BD}" destId="{C7152961-356B-43CB-9139-A6204D19CCFD}" srcOrd="2" destOrd="0" parTransId="{E5CE1E5F-9393-4C69-9309-EE022C4FB564}" sibTransId="{83B551BD-0D43-4CE2-ADC1-27629200AAE2}"/>
    <dgm:cxn modelId="{E3F362DD-75C6-45AB-9251-1DC529F64AD5}" srcId="{C7152961-356B-43CB-9139-A6204D19CCFD}" destId="{B54D2F56-8E73-41F1-A03F-80CB39214D03}" srcOrd="0" destOrd="0" parTransId="{E49D322F-D7AE-48AF-BD9D-1C8E8CEA5510}" sibTransId="{58E7416A-591C-4D26-BEA4-E9E7E706B822}"/>
    <dgm:cxn modelId="{F726AA63-E90B-4068-ABC1-C128AD14EBAD}" type="presOf" srcId="{10A9B4F0-1E09-4B43-A025-65F3283664BD}" destId="{3D814D01-C183-48A5-8BEB-992E731CD59B}" srcOrd="0" destOrd="0" presId="urn:microsoft.com/office/officeart/2008/layout/VerticalCurvedList"/>
    <dgm:cxn modelId="{741C7088-D3D9-4231-93E9-DE6E9F701513}" type="presParOf" srcId="{3D814D01-C183-48A5-8BEB-992E731CD59B}" destId="{A4FB67B7-D9BB-4B22-AB9E-E782A6D61251}" srcOrd="0" destOrd="0" presId="urn:microsoft.com/office/officeart/2008/layout/VerticalCurvedList"/>
    <dgm:cxn modelId="{A4E86BD6-EB3D-475A-A842-A496C1EA2B7F}" type="presParOf" srcId="{A4FB67B7-D9BB-4B22-AB9E-E782A6D61251}" destId="{72A6AC58-47BC-44E5-BFD6-4C46E792FABA}" srcOrd="0" destOrd="0" presId="urn:microsoft.com/office/officeart/2008/layout/VerticalCurvedList"/>
    <dgm:cxn modelId="{1D85532F-5343-46E1-AB7D-BDE3494F5C79}" type="presParOf" srcId="{72A6AC58-47BC-44E5-BFD6-4C46E792FABA}" destId="{289B4ABD-5502-461F-944F-ED21496946F0}" srcOrd="0" destOrd="0" presId="urn:microsoft.com/office/officeart/2008/layout/VerticalCurvedList"/>
    <dgm:cxn modelId="{F8CE5A0B-F78C-4CBC-BA7D-4F6C0D988603}" type="presParOf" srcId="{72A6AC58-47BC-44E5-BFD6-4C46E792FABA}" destId="{46DEB386-0207-41BC-95FE-0A337F1FB45F}" srcOrd="1" destOrd="0" presId="urn:microsoft.com/office/officeart/2008/layout/VerticalCurvedList"/>
    <dgm:cxn modelId="{4642D80A-D6FC-498F-AE63-C2652749D343}" type="presParOf" srcId="{72A6AC58-47BC-44E5-BFD6-4C46E792FABA}" destId="{29101FE6-10BA-4614-BDAD-08CBE1CD1939}" srcOrd="2" destOrd="0" presId="urn:microsoft.com/office/officeart/2008/layout/VerticalCurvedList"/>
    <dgm:cxn modelId="{BDDE671A-C7FD-45B5-B760-6705BB205CB5}" type="presParOf" srcId="{72A6AC58-47BC-44E5-BFD6-4C46E792FABA}" destId="{08A765F3-1693-4A86-84E3-3633DE0C8E71}" srcOrd="3" destOrd="0" presId="urn:microsoft.com/office/officeart/2008/layout/VerticalCurvedList"/>
    <dgm:cxn modelId="{821C54B1-621E-4F0A-8441-B2CA07661481}" type="presParOf" srcId="{A4FB67B7-D9BB-4B22-AB9E-E782A6D61251}" destId="{E04CEA61-0D10-4736-ABE9-565F8286B006}" srcOrd="1" destOrd="0" presId="urn:microsoft.com/office/officeart/2008/layout/VerticalCurvedList"/>
    <dgm:cxn modelId="{F5EFC40E-5BFA-40B8-9E19-F3FB8324237E}" type="presParOf" srcId="{A4FB67B7-D9BB-4B22-AB9E-E782A6D61251}" destId="{6748255D-9519-4E8D-937F-2A3B6FB8D39A}" srcOrd="2" destOrd="0" presId="urn:microsoft.com/office/officeart/2008/layout/VerticalCurvedList"/>
    <dgm:cxn modelId="{284A462D-38D9-4B88-98F0-6F9044EF9117}" type="presParOf" srcId="{6748255D-9519-4E8D-937F-2A3B6FB8D39A}" destId="{8D355F2C-F63E-4A24-8B61-0466D25C555D}" srcOrd="0" destOrd="0" presId="urn:microsoft.com/office/officeart/2008/layout/VerticalCurvedList"/>
    <dgm:cxn modelId="{C2C5C910-5111-42C7-B487-05199804D4EC}" type="presParOf" srcId="{A4FB67B7-D9BB-4B22-AB9E-E782A6D61251}" destId="{1D348E37-EE4B-4114-823A-7A4DCD7F426D}" srcOrd="3" destOrd="0" presId="urn:microsoft.com/office/officeart/2008/layout/VerticalCurvedList"/>
    <dgm:cxn modelId="{A1AD6390-06D2-4205-8BE0-1C774C853371}" type="presParOf" srcId="{A4FB67B7-D9BB-4B22-AB9E-E782A6D61251}" destId="{8BCC4E2F-66FB-48EE-824E-B63F5B258A4F}" srcOrd="4" destOrd="0" presId="urn:microsoft.com/office/officeart/2008/layout/VerticalCurvedList"/>
    <dgm:cxn modelId="{C38D41E2-1CA8-4CD6-8965-D7F562EF1BBA}" type="presParOf" srcId="{8BCC4E2F-66FB-48EE-824E-B63F5B258A4F}" destId="{D37E44B3-7DB3-4A37-8563-45117D86FEC6}" srcOrd="0" destOrd="0" presId="urn:microsoft.com/office/officeart/2008/layout/VerticalCurvedList"/>
    <dgm:cxn modelId="{07C17467-4862-4163-92DA-9E969EB8EFA5}" type="presParOf" srcId="{A4FB67B7-D9BB-4B22-AB9E-E782A6D61251}" destId="{A3F26FA6-4EE4-4309-A13F-5C0E05CF353F}" srcOrd="5" destOrd="0" presId="urn:microsoft.com/office/officeart/2008/layout/VerticalCurvedList"/>
    <dgm:cxn modelId="{AA77895D-245B-435D-83F5-F9D2D52B2FDC}" type="presParOf" srcId="{A4FB67B7-D9BB-4B22-AB9E-E782A6D61251}" destId="{AB08E3BF-981D-4121-9F73-F5D386CAB359}" srcOrd="6" destOrd="0" presId="urn:microsoft.com/office/officeart/2008/layout/VerticalCurvedList"/>
    <dgm:cxn modelId="{CB7F0E8B-3AAE-425B-B0F1-47AABCC93776}" type="presParOf" srcId="{AB08E3BF-981D-4121-9F73-F5D386CAB359}" destId="{F1608616-4C42-48AB-8911-79260F8C74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AEABC-508B-4857-A4CD-DB2807D05779}" type="doc">
      <dgm:prSet loTypeId="urn:microsoft.com/office/officeart/2005/8/layout/hProcess10" loCatId="process" qsTypeId="urn:microsoft.com/office/officeart/2005/8/quickstyle/simple5" qsCatId="simple" csTypeId="urn:microsoft.com/office/officeart/2005/8/colors/colorful4" csCatId="colorful" phldr="1"/>
      <dgm:spPr/>
    </dgm:pt>
    <dgm:pt modelId="{C19E54DC-E48D-43CC-AD5E-90F842CBF29C}">
      <dgm:prSet phldrT="[Texto]"/>
      <dgm:spPr/>
      <dgm:t>
        <a:bodyPr/>
        <a:lstStyle/>
        <a:p>
          <a:r>
            <a:rPr lang="pt-BR" dirty="0" err="1" smtClean="0"/>
            <a:t>Pré-análise</a:t>
          </a:r>
          <a:endParaRPr lang="pt-BR" dirty="0"/>
        </a:p>
      </dgm:t>
    </dgm:pt>
    <dgm:pt modelId="{102AF8DE-FB3E-4FEB-8360-585F381E3AB8}" type="parTrans" cxnId="{2930F756-D2BE-4623-8E46-167C22D4CFBC}">
      <dgm:prSet/>
      <dgm:spPr/>
      <dgm:t>
        <a:bodyPr/>
        <a:lstStyle/>
        <a:p>
          <a:endParaRPr lang="pt-BR"/>
        </a:p>
      </dgm:t>
    </dgm:pt>
    <dgm:pt modelId="{02B3960B-98DC-4D0C-B422-4620F714D1CA}" type="sibTrans" cxnId="{2930F756-D2BE-4623-8E46-167C22D4CFBC}">
      <dgm:prSet/>
      <dgm:spPr/>
      <dgm:t>
        <a:bodyPr/>
        <a:lstStyle/>
        <a:p>
          <a:endParaRPr lang="pt-BR"/>
        </a:p>
      </dgm:t>
    </dgm:pt>
    <dgm:pt modelId="{C6C3A915-F6E6-4D77-875F-F5A672D566C0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2419A7CD-9F63-42C5-AE8E-FBE570513C6E}" type="parTrans" cxnId="{01C24466-F56D-42C9-BC4C-A48524E42F75}">
      <dgm:prSet/>
      <dgm:spPr/>
      <dgm:t>
        <a:bodyPr/>
        <a:lstStyle/>
        <a:p>
          <a:endParaRPr lang="pt-BR"/>
        </a:p>
      </dgm:t>
    </dgm:pt>
    <dgm:pt modelId="{7FCE2E15-75A1-4C83-8F6C-DAC6E972A25B}" type="sibTrans" cxnId="{01C24466-F56D-42C9-BC4C-A48524E42F75}">
      <dgm:prSet/>
      <dgm:spPr/>
      <dgm:t>
        <a:bodyPr/>
        <a:lstStyle/>
        <a:p>
          <a:endParaRPr lang="pt-BR"/>
        </a:p>
      </dgm:t>
    </dgm:pt>
    <dgm:pt modelId="{2DF673EA-F64D-424A-8C08-46F69F59BF10}">
      <dgm:prSet phldrT="[Texto]"/>
      <dgm:spPr/>
      <dgm:t>
        <a:bodyPr/>
        <a:lstStyle/>
        <a:p>
          <a:r>
            <a:rPr lang="pt-BR" dirty="0" smtClean="0"/>
            <a:t>Estruturação</a:t>
          </a:r>
          <a:endParaRPr lang="pt-BR" dirty="0"/>
        </a:p>
      </dgm:t>
    </dgm:pt>
    <dgm:pt modelId="{909D9BF3-0805-4A42-AB1B-6036DDD93708}" type="parTrans" cxnId="{7B7BA8A0-CE55-4BAB-8773-17904B02BBE0}">
      <dgm:prSet/>
      <dgm:spPr/>
      <dgm:t>
        <a:bodyPr/>
        <a:lstStyle/>
        <a:p>
          <a:endParaRPr lang="pt-BR"/>
        </a:p>
      </dgm:t>
    </dgm:pt>
    <dgm:pt modelId="{7CD6B953-1860-4972-B9EB-2B9298470269}" type="sibTrans" cxnId="{7B7BA8A0-CE55-4BAB-8773-17904B02BBE0}">
      <dgm:prSet/>
      <dgm:spPr/>
      <dgm:t>
        <a:bodyPr/>
        <a:lstStyle/>
        <a:p>
          <a:endParaRPr lang="pt-BR"/>
        </a:p>
      </dgm:t>
    </dgm:pt>
    <dgm:pt modelId="{5C9FCDAE-6378-40D2-8459-9FA12F6939A6}">
      <dgm:prSet/>
      <dgm:spPr/>
      <dgm:t>
        <a:bodyPr/>
        <a:lstStyle/>
        <a:p>
          <a:r>
            <a:rPr lang="pt-BR" dirty="0" smtClean="0"/>
            <a:t>Publicação</a:t>
          </a:r>
          <a:endParaRPr lang="pt-BR" dirty="0"/>
        </a:p>
      </dgm:t>
    </dgm:pt>
    <dgm:pt modelId="{A700CB22-62F5-48C0-A2A4-72698FE25DB0}" type="parTrans" cxnId="{CB33DE13-DC44-4970-80C3-62BD5D3E2C7A}">
      <dgm:prSet/>
      <dgm:spPr/>
      <dgm:t>
        <a:bodyPr/>
        <a:lstStyle/>
        <a:p>
          <a:endParaRPr lang="pt-BR"/>
        </a:p>
      </dgm:t>
    </dgm:pt>
    <dgm:pt modelId="{173C5B84-1BE2-4B9A-A176-182792A962C3}" type="sibTrans" cxnId="{CB33DE13-DC44-4970-80C3-62BD5D3E2C7A}">
      <dgm:prSet/>
      <dgm:spPr/>
      <dgm:t>
        <a:bodyPr/>
        <a:lstStyle/>
        <a:p>
          <a:endParaRPr lang="pt-BR"/>
        </a:p>
      </dgm:t>
    </dgm:pt>
    <dgm:pt modelId="{77715CFB-F70A-4285-8EA8-11B3C0D43179}">
      <dgm:prSet/>
      <dgm:spPr/>
      <dgm:t>
        <a:bodyPr/>
        <a:lstStyle/>
        <a:p>
          <a:r>
            <a:rPr lang="pt-BR" dirty="0" smtClean="0"/>
            <a:t>Seleção e Execução</a:t>
          </a:r>
        </a:p>
      </dgm:t>
    </dgm:pt>
    <dgm:pt modelId="{324A4799-6A56-48B5-8A50-F5B14B4F8FCC}" type="parTrans" cxnId="{973789F1-9C2D-40B3-B558-F71EAF8696BC}">
      <dgm:prSet/>
      <dgm:spPr/>
      <dgm:t>
        <a:bodyPr/>
        <a:lstStyle/>
        <a:p>
          <a:endParaRPr lang="pt-BR"/>
        </a:p>
      </dgm:t>
    </dgm:pt>
    <dgm:pt modelId="{67E87207-E3A1-4A6C-812A-6BBBE253BBF6}" type="sibTrans" cxnId="{973789F1-9C2D-40B3-B558-F71EAF8696BC}">
      <dgm:prSet/>
      <dgm:spPr/>
      <dgm:t>
        <a:bodyPr/>
        <a:lstStyle/>
        <a:p>
          <a:endParaRPr lang="pt-BR"/>
        </a:p>
      </dgm:t>
    </dgm:pt>
    <dgm:pt modelId="{513D6A7D-D780-4C2D-BCBB-8DD31661419F}" type="pres">
      <dgm:prSet presAssocID="{F94AEABC-508B-4857-A4CD-DB2807D05779}" presName="Name0" presStyleCnt="0">
        <dgm:presLayoutVars>
          <dgm:dir/>
          <dgm:resizeHandles val="exact"/>
        </dgm:presLayoutVars>
      </dgm:prSet>
      <dgm:spPr/>
    </dgm:pt>
    <dgm:pt modelId="{DFD33827-091A-4A88-B412-7C17BFEDEB5D}" type="pres">
      <dgm:prSet presAssocID="{C19E54DC-E48D-43CC-AD5E-90F842CBF29C}" presName="composite" presStyleCnt="0"/>
      <dgm:spPr/>
    </dgm:pt>
    <dgm:pt modelId="{9FA72D15-3D8A-403C-AC63-E209EB4B07F5}" type="pres">
      <dgm:prSet presAssocID="{C19E54DC-E48D-43CC-AD5E-90F842CBF29C}" presName="imagSh" presStyleLbl="bgImgPlace1" presStyleIdx="0" presStyleCnt="5"/>
      <dgm:spPr/>
    </dgm:pt>
    <dgm:pt modelId="{6F0FDD9A-818F-44AB-BE47-A0B9F9E19409}" type="pres">
      <dgm:prSet presAssocID="{C19E54DC-E48D-43CC-AD5E-90F842CBF29C}" presName="tx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879991-770E-4877-A6E4-412A495C2B9D}" type="pres">
      <dgm:prSet presAssocID="{02B3960B-98DC-4D0C-B422-4620F714D1CA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B62F34F-2980-46E6-B685-341BA1FB4D56}" type="pres">
      <dgm:prSet presAssocID="{02B3960B-98DC-4D0C-B422-4620F714D1CA}" presName="connTx" presStyleLbl="sibTrans2D1" presStyleIdx="0" presStyleCnt="4"/>
      <dgm:spPr/>
      <dgm:t>
        <a:bodyPr/>
        <a:lstStyle/>
        <a:p>
          <a:endParaRPr lang="pt-BR"/>
        </a:p>
      </dgm:t>
    </dgm:pt>
    <dgm:pt modelId="{3EC8436A-8928-4CE6-B23A-DED91D8B3605}" type="pres">
      <dgm:prSet presAssocID="{C6C3A915-F6E6-4D77-875F-F5A672D566C0}" presName="composite" presStyleCnt="0"/>
      <dgm:spPr/>
    </dgm:pt>
    <dgm:pt modelId="{97D73F25-A57E-4A94-9073-77CC39860D89}" type="pres">
      <dgm:prSet presAssocID="{C6C3A915-F6E6-4D77-875F-F5A672D566C0}" presName="imagSh" presStyleLbl="bgImgPlace1" presStyleIdx="1" presStyleCnt="5"/>
      <dgm:spPr/>
    </dgm:pt>
    <dgm:pt modelId="{3444F79D-3F93-4704-A738-E25AF55261BB}" type="pres">
      <dgm:prSet presAssocID="{C6C3A915-F6E6-4D77-875F-F5A672D566C0}" presName="tx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9CD698-E540-405E-A4D8-FE7FA044D5BE}" type="pres">
      <dgm:prSet presAssocID="{7FCE2E15-75A1-4C83-8F6C-DAC6E972A25B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B9E33EE-EDE1-4F4E-B22D-801685A82307}" type="pres">
      <dgm:prSet presAssocID="{7FCE2E15-75A1-4C83-8F6C-DAC6E972A25B}" presName="connTx" presStyleLbl="sibTrans2D1" presStyleIdx="1" presStyleCnt="4"/>
      <dgm:spPr/>
      <dgm:t>
        <a:bodyPr/>
        <a:lstStyle/>
        <a:p>
          <a:endParaRPr lang="pt-BR"/>
        </a:p>
      </dgm:t>
    </dgm:pt>
    <dgm:pt modelId="{353C148C-F46E-4823-9B4D-E3AC68F2B2D0}" type="pres">
      <dgm:prSet presAssocID="{2DF673EA-F64D-424A-8C08-46F69F59BF10}" presName="composite" presStyleCnt="0"/>
      <dgm:spPr/>
    </dgm:pt>
    <dgm:pt modelId="{734A47E6-D91F-4B69-92D9-2447048332DE}" type="pres">
      <dgm:prSet presAssocID="{2DF673EA-F64D-424A-8C08-46F69F59BF10}" presName="imagSh" presStyleLbl="bgImgPlace1" presStyleIdx="2" presStyleCnt="5"/>
      <dgm:spPr/>
    </dgm:pt>
    <dgm:pt modelId="{DE992D8D-2F20-490E-BF36-4F501DDDD5CA}" type="pres">
      <dgm:prSet presAssocID="{2DF673EA-F64D-424A-8C08-46F69F59BF10}" presName="tx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FFBB40-91E1-482F-9CB0-CA01AAE6D92E}" type="pres">
      <dgm:prSet presAssocID="{7CD6B953-1860-4972-B9EB-2B9298470269}" presName="sibTrans" presStyleLbl="sibTrans2D1" presStyleIdx="2" presStyleCnt="4"/>
      <dgm:spPr/>
      <dgm:t>
        <a:bodyPr/>
        <a:lstStyle/>
        <a:p>
          <a:endParaRPr lang="pt-BR"/>
        </a:p>
      </dgm:t>
    </dgm:pt>
    <dgm:pt modelId="{E2540F23-1CBD-4816-AEDF-837F17FCA684}" type="pres">
      <dgm:prSet presAssocID="{7CD6B953-1860-4972-B9EB-2B9298470269}" presName="connTx" presStyleLbl="sibTrans2D1" presStyleIdx="2" presStyleCnt="4"/>
      <dgm:spPr/>
      <dgm:t>
        <a:bodyPr/>
        <a:lstStyle/>
        <a:p>
          <a:endParaRPr lang="pt-BR"/>
        </a:p>
      </dgm:t>
    </dgm:pt>
    <dgm:pt modelId="{DC605938-9D3F-49EE-8828-3F38F7F06A07}" type="pres">
      <dgm:prSet presAssocID="{5C9FCDAE-6378-40D2-8459-9FA12F6939A6}" presName="composite" presStyleCnt="0"/>
      <dgm:spPr/>
    </dgm:pt>
    <dgm:pt modelId="{DEE5FADD-CD54-4500-98AA-8783DE0185F1}" type="pres">
      <dgm:prSet presAssocID="{5C9FCDAE-6378-40D2-8459-9FA12F6939A6}" presName="imagSh" presStyleLbl="bgImgPlace1" presStyleIdx="3" presStyleCnt="5"/>
      <dgm:spPr/>
    </dgm:pt>
    <dgm:pt modelId="{C58E3A74-3317-4F22-AB99-B7589718DE43}" type="pres">
      <dgm:prSet presAssocID="{5C9FCDAE-6378-40D2-8459-9FA12F6939A6}" presName="tx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53972D-079B-4B3B-82C5-E44C6401338B}" type="pres">
      <dgm:prSet presAssocID="{173C5B84-1BE2-4B9A-A176-182792A962C3}" presName="sibTrans" presStyleLbl="sibTrans2D1" presStyleIdx="3" presStyleCnt="4"/>
      <dgm:spPr/>
      <dgm:t>
        <a:bodyPr/>
        <a:lstStyle/>
        <a:p>
          <a:endParaRPr lang="pt-BR"/>
        </a:p>
      </dgm:t>
    </dgm:pt>
    <dgm:pt modelId="{3B493F62-C25B-4176-AFA6-3045020CA22A}" type="pres">
      <dgm:prSet presAssocID="{173C5B84-1BE2-4B9A-A176-182792A962C3}" presName="connTx" presStyleLbl="sibTrans2D1" presStyleIdx="3" presStyleCnt="4"/>
      <dgm:spPr/>
      <dgm:t>
        <a:bodyPr/>
        <a:lstStyle/>
        <a:p>
          <a:endParaRPr lang="pt-BR"/>
        </a:p>
      </dgm:t>
    </dgm:pt>
    <dgm:pt modelId="{8F20C0B2-8F47-4A3A-A128-D604FECF5831}" type="pres">
      <dgm:prSet presAssocID="{77715CFB-F70A-4285-8EA8-11B3C0D43179}" presName="composite" presStyleCnt="0"/>
      <dgm:spPr/>
    </dgm:pt>
    <dgm:pt modelId="{96D0CF34-D5B3-46FE-B314-2F5EF696FE1A}" type="pres">
      <dgm:prSet presAssocID="{77715CFB-F70A-4285-8EA8-11B3C0D43179}" presName="imagSh" presStyleLbl="bgImgPlace1" presStyleIdx="4" presStyleCnt="5"/>
      <dgm:spPr/>
    </dgm:pt>
    <dgm:pt modelId="{504C1E16-A45A-4F2D-BC88-1538916A720E}" type="pres">
      <dgm:prSet presAssocID="{77715CFB-F70A-4285-8EA8-11B3C0D43179}" presName="tx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EDC4EB-5E6F-4F8F-9439-614A640317BB}" type="presOf" srcId="{7CD6B953-1860-4972-B9EB-2B9298470269}" destId="{F3FFBB40-91E1-482F-9CB0-CA01AAE6D92E}" srcOrd="0" destOrd="0" presId="urn:microsoft.com/office/officeart/2005/8/layout/hProcess10"/>
    <dgm:cxn modelId="{01C24466-F56D-42C9-BC4C-A48524E42F75}" srcId="{F94AEABC-508B-4857-A4CD-DB2807D05779}" destId="{C6C3A915-F6E6-4D77-875F-F5A672D566C0}" srcOrd="1" destOrd="0" parTransId="{2419A7CD-9F63-42C5-AE8E-FBE570513C6E}" sibTransId="{7FCE2E15-75A1-4C83-8F6C-DAC6E972A25B}"/>
    <dgm:cxn modelId="{CB33DE13-DC44-4970-80C3-62BD5D3E2C7A}" srcId="{F94AEABC-508B-4857-A4CD-DB2807D05779}" destId="{5C9FCDAE-6378-40D2-8459-9FA12F6939A6}" srcOrd="3" destOrd="0" parTransId="{A700CB22-62F5-48C0-A2A4-72698FE25DB0}" sibTransId="{173C5B84-1BE2-4B9A-A176-182792A962C3}"/>
    <dgm:cxn modelId="{973789F1-9C2D-40B3-B558-F71EAF8696BC}" srcId="{F94AEABC-508B-4857-A4CD-DB2807D05779}" destId="{77715CFB-F70A-4285-8EA8-11B3C0D43179}" srcOrd="4" destOrd="0" parTransId="{324A4799-6A56-48B5-8A50-F5B14B4F8FCC}" sibTransId="{67E87207-E3A1-4A6C-812A-6BBBE253BBF6}"/>
    <dgm:cxn modelId="{37FBE7FE-D4D9-4673-AD02-04782E235EFD}" type="presOf" srcId="{173C5B84-1BE2-4B9A-A176-182792A962C3}" destId="{DA53972D-079B-4B3B-82C5-E44C6401338B}" srcOrd="0" destOrd="0" presId="urn:microsoft.com/office/officeart/2005/8/layout/hProcess10"/>
    <dgm:cxn modelId="{2930F756-D2BE-4623-8E46-167C22D4CFBC}" srcId="{F94AEABC-508B-4857-A4CD-DB2807D05779}" destId="{C19E54DC-E48D-43CC-AD5E-90F842CBF29C}" srcOrd="0" destOrd="0" parTransId="{102AF8DE-FB3E-4FEB-8360-585F381E3AB8}" sibTransId="{02B3960B-98DC-4D0C-B422-4620F714D1CA}"/>
    <dgm:cxn modelId="{EB682A67-EFE7-4107-BDF0-89619384D6EE}" type="presOf" srcId="{C6C3A915-F6E6-4D77-875F-F5A672D566C0}" destId="{3444F79D-3F93-4704-A738-E25AF55261BB}" srcOrd="0" destOrd="0" presId="urn:microsoft.com/office/officeart/2005/8/layout/hProcess10"/>
    <dgm:cxn modelId="{FCF8D689-305D-426D-BB0D-9015DB6E30AB}" type="presOf" srcId="{7CD6B953-1860-4972-B9EB-2B9298470269}" destId="{E2540F23-1CBD-4816-AEDF-837F17FCA684}" srcOrd="1" destOrd="0" presId="urn:microsoft.com/office/officeart/2005/8/layout/hProcess10"/>
    <dgm:cxn modelId="{7B7BA8A0-CE55-4BAB-8773-17904B02BBE0}" srcId="{F94AEABC-508B-4857-A4CD-DB2807D05779}" destId="{2DF673EA-F64D-424A-8C08-46F69F59BF10}" srcOrd="2" destOrd="0" parTransId="{909D9BF3-0805-4A42-AB1B-6036DDD93708}" sibTransId="{7CD6B953-1860-4972-B9EB-2B9298470269}"/>
    <dgm:cxn modelId="{3222388B-35A8-4EFB-8CB1-0C4877A5C5BD}" type="presOf" srcId="{C19E54DC-E48D-43CC-AD5E-90F842CBF29C}" destId="{6F0FDD9A-818F-44AB-BE47-A0B9F9E19409}" srcOrd="0" destOrd="0" presId="urn:microsoft.com/office/officeart/2005/8/layout/hProcess10"/>
    <dgm:cxn modelId="{C11BA065-7497-4C57-8C8B-A37C3CDB5A33}" type="presOf" srcId="{77715CFB-F70A-4285-8EA8-11B3C0D43179}" destId="{504C1E16-A45A-4F2D-BC88-1538916A720E}" srcOrd="0" destOrd="0" presId="urn:microsoft.com/office/officeart/2005/8/layout/hProcess10"/>
    <dgm:cxn modelId="{FFED9148-687F-4603-B9D4-0443505AEE97}" type="presOf" srcId="{2DF673EA-F64D-424A-8C08-46F69F59BF10}" destId="{DE992D8D-2F20-490E-BF36-4F501DDDD5CA}" srcOrd="0" destOrd="0" presId="urn:microsoft.com/office/officeart/2005/8/layout/hProcess10"/>
    <dgm:cxn modelId="{4775E6C7-5437-4D92-BB88-F07EEF8867D1}" type="presOf" srcId="{02B3960B-98DC-4D0C-B422-4620F714D1CA}" destId="{14879991-770E-4877-A6E4-412A495C2B9D}" srcOrd="0" destOrd="0" presId="urn:microsoft.com/office/officeart/2005/8/layout/hProcess10"/>
    <dgm:cxn modelId="{CB644940-D3AF-482A-9BAE-BFE1CA67AA29}" type="presOf" srcId="{7FCE2E15-75A1-4C83-8F6C-DAC6E972A25B}" destId="{2B9E33EE-EDE1-4F4E-B22D-801685A82307}" srcOrd="1" destOrd="0" presId="urn:microsoft.com/office/officeart/2005/8/layout/hProcess10"/>
    <dgm:cxn modelId="{5733BE53-EDD0-49F8-B038-6091351D6478}" type="presOf" srcId="{173C5B84-1BE2-4B9A-A176-182792A962C3}" destId="{3B493F62-C25B-4176-AFA6-3045020CA22A}" srcOrd="1" destOrd="0" presId="urn:microsoft.com/office/officeart/2005/8/layout/hProcess10"/>
    <dgm:cxn modelId="{63791B2F-53B4-478B-80E4-92A92A81332F}" type="presOf" srcId="{7FCE2E15-75A1-4C83-8F6C-DAC6E972A25B}" destId="{539CD698-E540-405E-A4D8-FE7FA044D5BE}" srcOrd="0" destOrd="0" presId="urn:microsoft.com/office/officeart/2005/8/layout/hProcess10"/>
    <dgm:cxn modelId="{9AE1C5A1-8283-4CCA-84F5-E398D2691C32}" type="presOf" srcId="{5C9FCDAE-6378-40D2-8459-9FA12F6939A6}" destId="{C58E3A74-3317-4F22-AB99-B7589718DE43}" srcOrd="0" destOrd="0" presId="urn:microsoft.com/office/officeart/2005/8/layout/hProcess10"/>
    <dgm:cxn modelId="{125A0BE8-3441-4093-BAD0-BD8B811C35BD}" type="presOf" srcId="{F94AEABC-508B-4857-A4CD-DB2807D05779}" destId="{513D6A7D-D780-4C2D-BCBB-8DD31661419F}" srcOrd="0" destOrd="0" presId="urn:microsoft.com/office/officeart/2005/8/layout/hProcess10"/>
    <dgm:cxn modelId="{A1E443A4-BE14-4B7F-AAF3-7D993208CBA1}" type="presOf" srcId="{02B3960B-98DC-4D0C-B422-4620F714D1CA}" destId="{1B62F34F-2980-46E6-B685-341BA1FB4D56}" srcOrd="1" destOrd="0" presId="urn:microsoft.com/office/officeart/2005/8/layout/hProcess10"/>
    <dgm:cxn modelId="{FF934BD8-8753-4786-AB4B-DBF286B73C5B}" type="presParOf" srcId="{513D6A7D-D780-4C2D-BCBB-8DD31661419F}" destId="{DFD33827-091A-4A88-B412-7C17BFEDEB5D}" srcOrd="0" destOrd="0" presId="urn:microsoft.com/office/officeart/2005/8/layout/hProcess10"/>
    <dgm:cxn modelId="{002DD990-85AC-40D5-9164-6BDEFAC7C4AF}" type="presParOf" srcId="{DFD33827-091A-4A88-B412-7C17BFEDEB5D}" destId="{9FA72D15-3D8A-403C-AC63-E209EB4B07F5}" srcOrd="0" destOrd="0" presId="urn:microsoft.com/office/officeart/2005/8/layout/hProcess10"/>
    <dgm:cxn modelId="{2E262FF8-3EB1-429E-B763-30F92328A811}" type="presParOf" srcId="{DFD33827-091A-4A88-B412-7C17BFEDEB5D}" destId="{6F0FDD9A-818F-44AB-BE47-A0B9F9E19409}" srcOrd="1" destOrd="0" presId="urn:microsoft.com/office/officeart/2005/8/layout/hProcess10"/>
    <dgm:cxn modelId="{598BF6C8-4B29-4B07-AAD1-E8DB0EE34B7E}" type="presParOf" srcId="{513D6A7D-D780-4C2D-BCBB-8DD31661419F}" destId="{14879991-770E-4877-A6E4-412A495C2B9D}" srcOrd="1" destOrd="0" presId="urn:microsoft.com/office/officeart/2005/8/layout/hProcess10"/>
    <dgm:cxn modelId="{7B4DE3A6-B49E-40F7-96CF-9DDDCC1FE228}" type="presParOf" srcId="{14879991-770E-4877-A6E4-412A495C2B9D}" destId="{1B62F34F-2980-46E6-B685-341BA1FB4D56}" srcOrd="0" destOrd="0" presId="urn:microsoft.com/office/officeart/2005/8/layout/hProcess10"/>
    <dgm:cxn modelId="{35B36D31-77B9-4B4D-B810-B6903F2DF026}" type="presParOf" srcId="{513D6A7D-D780-4C2D-BCBB-8DD31661419F}" destId="{3EC8436A-8928-4CE6-B23A-DED91D8B3605}" srcOrd="2" destOrd="0" presId="urn:microsoft.com/office/officeart/2005/8/layout/hProcess10"/>
    <dgm:cxn modelId="{8D81ACE3-F291-45C6-9C7E-6D669C59E234}" type="presParOf" srcId="{3EC8436A-8928-4CE6-B23A-DED91D8B3605}" destId="{97D73F25-A57E-4A94-9073-77CC39860D89}" srcOrd="0" destOrd="0" presId="urn:microsoft.com/office/officeart/2005/8/layout/hProcess10"/>
    <dgm:cxn modelId="{87D04F1C-A277-4139-83DC-65025010D070}" type="presParOf" srcId="{3EC8436A-8928-4CE6-B23A-DED91D8B3605}" destId="{3444F79D-3F93-4704-A738-E25AF55261BB}" srcOrd="1" destOrd="0" presId="urn:microsoft.com/office/officeart/2005/8/layout/hProcess10"/>
    <dgm:cxn modelId="{08165E4A-4678-4FCA-9EA6-E73E5F6097BA}" type="presParOf" srcId="{513D6A7D-D780-4C2D-BCBB-8DD31661419F}" destId="{539CD698-E540-405E-A4D8-FE7FA044D5BE}" srcOrd="3" destOrd="0" presId="urn:microsoft.com/office/officeart/2005/8/layout/hProcess10"/>
    <dgm:cxn modelId="{93153EFA-3863-41BC-8ADC-3347EF5791B1}" type="presParOf" srcId="{539CD698-E540-405E-A4D8-FE7FA044D5BE}" destId="{2B9E33EE-EDE1-4F4E-B22D-801685A82307}" srcOrd="0" destOrd="0" presId="urn:microsoft.com/office/officeart/2005/8/layout/hProcess10"/>
    <dgm:cxn modelId="{3D359EEA-D418-4C26-B76F-A86CEFB70EC2}" type="presParOf" srcId="{513D6A7D-D780-4C2D-BCBB-8DD31661419F}" destId="{353C148C-F46E-4823-9B4D-E3AC68F2B2D0}" srcOrd="4" destOrd="0" presId="urn:microsoft.com/office/officeart/2005/8/layout/hProcess10"/>
    <dgm:cxn modelId="{6CCCA2A0-A573-4593-AC35-B4BBC5EF49B9}" type="presParOf" srcId="{353C148C-F46E-4823-9B4D-E3AC68F2B2D0}" destId="{734A47E6-D91F-4B69-92D9-2447048332DE}" srcOrd="0" destOrd="0" presId="urn:microsoft.com/office/officeart/2005/8/layout/hProcess10"/>
    <dgm:cxn modelId="{13C4CC19-7698-412A-BD49-9B97BE34BCB8}" type="presParOf" srcId="{353C148C-F46E-4823-9B4D-E3AC68F2B2D0}" destId="{DE992D8D-2F20-490E-BF36-4F501DDDD5CA}" srcOrd="1" destOrd="0" presId="urn:microsoft.com/office/officeart/2005/8/layout/hProcess10"/>
    <dgm:cxn modelId="{2F6442AD-CBC6-485B-897B-3135A2A097A3}" type="presParOf" srcId="{513D6A7D-D780-4C2D-BCBB-8DD31661419F}" destId="{F3FFBB40-91E1-482F-9CB0-CA01AAE6D92E}" srcOrd="5" destOrd="0" presId="urn:microsoft.com/office/officeart/2005/8/layout/hProcess10"/>
    <dgm:cxn modelId="{053E68FB-DFAD-4064-A732-CC9EE20CFA9A}" type="presParOf" srcId="{F3FFBB40-91E1-482F-9CB0-CA01AAE6D92E}" destId="{E2540F23-1CBD-4816-AEDF-837F17FCA684}" srcOrd="0" destOrd="0" presId="urn:microsoft.com/office/officeart/2005/8/layout/hProcess10"/>
    <dgm:cxn modelId="{B99F48E8-20C4-454E-A3DF-7BA915A6567A}" type="presParOf" srcId="{513D6A7D-D780-4C2D-BCBB-8DD31661419F}" destId="{DC605938-9D3F-49EE-8828-3F38F7F06A07}" srcOrd="6" destOrd="0" presId="urn:microsoft.com/office/officeart/2005/8/layout/hProcess10"/>
    <dgm:cxn modelId="{FA129CD5-F094-4436-A827-B7EF4D9B1ADC}" type="presParOf" srcId="{DC605938-9D3F-49EE-8828-3F38F7F06A07}" destId="{DEE5FADD-CD54-4500-98AA-8783DE0185F1}" srcOrd="0" destOrd="0" presId="urn:microsoft.com/office/officeart/2005/8/layout/hProcess10"/>
    <dgm:cxn modelId="{0B80764F-49C5-42FB-B3AC-06BE83D0AD6F}" type="presParOf" srcId="{DC605938-9D3F-49EE-8828-3F38F7F06A07}" destId="{C58E3A74-3317-4F22-AB99-B7589718DE43}" srcOrd="1" destOrd="0" presId="urn:microsoft.com/office/officeart/2005/8/layout/hProcess10"/>
    <dgm:cxn modelId="{CC178A3A-8DA4-47DC-B250-291DCB3F5356}" type="presParOf" srcId="{513D6A7D-D780-4C2D-BCBB-8DD31661419F}" destId="{DA53972D-079B-4B3B-82C5-E44C6401338B}" srcOrd="7" destOrd="0" presId="urn:microsoft.com/office/officeart/2005/8/layout/hProcess10"/>
    <dgm:cxn modelId="{32A0BABE-8849-4DF9-9F53-1BEE6BEA1513}" type="presParOf" srcId="{DA53972D-079B-4B3B-82C5-E44C6401338B}" destId="{3B493F62-C25B-4176-AFA6-3045020CA22A}" srcOrd="0" destOrd="0" presId="urn:microsoft.com/office/officeart/2005/8/layout/hProcess10"/>
    <dgm:cxn modelId="{66A19C72-7E76-448B-B1F7-3360A00B80C2}" type="presParOf" srcId="{513D6A7D-D780-4C2D-BCBB-8DD31661419F}" destId="{8F20C0B2-8F47-4A3A-A128-D604FECF5831}" srcOrd="8" destOrd="0" presId="urn:microsoft.com/office/officeart/2005/8/layout/hProcess10"/>
    <dgm:cxn modelId="{5D1FC767-DF1E-4D40-882A-53D47C607069}" type="presParOf" srcId="{8F20C0B2-8F47-4A3A-A128-D604FECF5831}" destId="{96D0CF34-D5B3-46FE-B314-2F5EF696FE1A}" srcOrd="0" destOrd="0" presId="urn:microsoft.com/office/officeart/2005/8/layout/hProcess10"/>
    <dgm:cxn modelId="{8E035F57-CBC0-4E67-AF18-7202E4FCF2A9}" type="presParOf" srcId="{8F20C0B2-8F47-4A3A-A128-D604FECF5831}" destId="{504C1E16-A45A-4F2D-BC88-1538916A720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B386-0207-41BC-95FE-0A337F1FB45F}">
      <dsp:nvSpPr>
        <dsp:cNvPr id="0" name=""/>
        <dsp:cNvSpPr/>
      </dsp:nvSpPr>
      <dsp:spPr>
        <a:xfrm>
          <a:off x="-5344274" y="-818483"/>
          <a:ext cx="6364194" cy="636419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CEA61-0D10-4736-ABE9-565F8286B006}">
      <dsp:nvSpPr>
        <dsp:cNvPr id="0" name=""/>
        <dsp:cNvSpPr/>
      </dsp:nvSpPr>
      <dsp:spPr>
        <a:xfrm>
          <a:off x="656139" y="472722"/>
          <a:ext cx="7958677" cy="945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0447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Prazo do Contrato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Limite do contrato  de não menos que 5 anos e não superior a 35 anos;</a:t>
          </a:r>
          <a:endParaRPr lang="pt-BR" sz="1900" kern="1200" dirty="0"/>
        </a:p>
      </dsp:txBody>
      <dsp:txXfrm>
        <a:off x="656139" y="472722"/>
        <a:ext cx="7958677" cy="945445"/>
      </dsp:txXfrm>
    </dsp:sp>
    <dsp:sp modelId="{8D355F2C-F63E-4A24-8B61-0466D25C555D}">
      <dsp:nvSpPr>
        <dsp:cNvPr id="0" name=""/>
        <dsp:cNvSpPr/>
      </dsp:nvSpPr>
      <dsp:spPr>
        <a:xfrm>
          <a:off x="65235" y="354542"/>
          <a:ext cx="1181806" cy="11818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348E37-EE4B-4114-823A-7A4DCD7F426D}">
      <dsp:nvSpPr>
        <dsp:cNvPr id="0" name=""/>
        <dsp:cNvSpPr/>
      </dsp:nvSpPr>
      <dsp:spPr>
        <a:xfrm>
          <a:off x="999808" y="1890891"/>
          <a:ext cx="7615007" cy="945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0447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Valor do Contrato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Valor contratual mínimo de R$20 milhões;</a:t>
          </a:r>
          <a:endParaRPr lang="pt-BR" sz="1900" kern="1200" dirty="0"/>
        </a:p>
      </dsp:txBody>
      <dsp:txXfrm>
        <a:off x="999808" y="1890891"/>
        <a:ext cx="7615007" cy="945445"/>
      </dsp:txXfrm>
    </dsp:sp>
    <dsp:sp modelId="{D37E44B3-7DB3-4A37-8563-45117D86FEC6}">
      <dsp:nvSpPr>
        <dsp:cNvPr id="0" name=""/>
        <dsp:cNvSpPr/>
      </dsp:nvSpPr>
      <dsp:spPr>
        <a:xfrm>
          <a:off x="408905" y="1772710"/>
          <a:ext cx="1181806" cy="11818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26FA6-4EE4-4309-A13F-5C0E05CF353F}">
      <dsp:nvSpPr>
        <dsp:cNvPr id="0" name=""/>
        <dsp:cNvSpPr/>
      </dsp:nvSpPr>
      <dsp:spPr>
        <a:xfrm>
          <a:off x="656139" y="3309059"/>
          <a:ext cx="7958677" cy="945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0447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Limite Fiscal</a:t>
          </a:r>
          <a:endParaRPr lang="pt-BR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Limite de 5% da Receita Corrente Líquida para despesas anuais com contraprestação. (Lei 12.766 de 27/12/2012 Art. 28)</a:t>
          </a:r>
          <a:endParaRPr lang="pt-BR" sz="1600" kern="1200" dirty="0"/>
        </a:p>
      </dsp:txBody>
      <dsp:txXfrm>
        <a:off x="656139" y="3309059"/>
        <a:ext cx="7958677" cy="945445"/>
      </dsp:txXfrm>
    </dsp:sp>
    <dsp:sp modelId="{F1608616-4C42-48AB-8911-79260F8C7436}">
      <dsp:nvSpPr>
        <dsp:cNvPr id="0" name=""/>
        <dsp:cNvSpPr/>
      </dsp:nvSpPr>
      <dsp:spPr>
        <a:xfrm>
          <a:off x="65235" y="3190878"/>
          <a:ext cx="1181806" cy="11818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2D15-3D8A-403C-AC63-E209EB4B07F5}">
      <dsp:nvSpPr>
        <dsp:cNvPr id="0" name=""/>
        <dsp:cNvSpPr/>
      </dsp:nvSpPr>
      <dsp:spPr>
        <a:xfrm>
          <a:off x="3536" y="0"/>
          <a:ext cx="826829" cy="46506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0FDD9A-818F-44AB-BE47-A0B9F9E19409}">
      <dsp:nvSpPr>
        <dsp:cNvPr id="0" name=""/>
        <dsp:cNvSpPr/>
      </dsp:nvSpPr>
      <dsp:spPr>
        <a:xfrm>
          <a:off x="138136" y="279040"/>
          <a:ext cx="826829" cy="4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err="1" smtClean="0"/>
            <a:t>Pré-análise</a:t>
          </a:r>
          <a:endParaRPr lang="pt-BR" sz="1000" kern="1200" dirty="0"/>
        </a:p>
      </dsp:txBody>
      <dsp:txXfrm>
        <a:off x="151757" y="292661"/>
        <a:ext cx="799587" cy="437825"/>
      </dsp:txXfrm>
    </dsp:sp>
    <dsp:sp modelId="{14879991-770E-4877-A6E4-412A495C2B9D}">
      <dsp:nvSpPr>
        <dsp:cNvPr id="0" name=""/>
        <dsp:cNvSpPr/>
      </dsp:nvSpPr>
      <dsp:spPr>
        <a:xfrm>
          <a:off x="989631" y="133195"/>
          <a:ext cx="159265" cy="1986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989631" y="172930"/>
        <a:ext cx="111486" cy="119205"/>
      </dsp:txXfrm>
    </dsp:sp>
    <dsp:sp modelId="{97D73F25-A57E-4A94-9073-77CC39860D89}">
      <dsp:nvSpPr>
        <dsp:cNvPr id="0" name=""/>
        <dsp:cNvSpPr/>
      </dsp:nvSpPr>
      <dsp:spPr>
        <a:xfrm>
          <a:off x="1285410" y="0"/>
          <a:ext cx="826829" cy="46506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981348"/>
            <a:satOff val="4941"/>
            <a:lumOff val="31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44F79D-3F93-4704-A738-E25AF55261BB}">
      <dsp:nvSpPr>
        <dsp:cNvPr id="0" name=""/>
        <dsp:cNvSpPr/>
      </dsp:nvSpPr>
      <dsp:spPr>
        <a:xfrm>
          <a:off x="1420011" y="279040"/>
          <a:ext cx="826829" cy="4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Avaliação</a:t>
          </a:r>
          <a:endParaRPr lang="pt-BR" sz="1000" kern="1200" dirty="0"/>
        </a:p>
      </dsp:txBody>
      <dsp:txXfrm>
        <a:off x="1433632" y="292661"/>
        <a:ext cx="799587" cy="437825"/>
      </dsp:txXfrm>
    </dsp:sp>
    <dsp:sp modelId="{539CD698-E540-405E-A4D8-FE7FA044D5BE}">
      <dsp:nvSpPr>
        <dsp:cNvPr id="0" name=""/>
        <dsp:cNvSpPr/>
      </dsp:nvSpPr>
      <dsp:spPr>
        <a:xfrm>
          <a:off x="2271506" y="133195"/>
          <a:ext cx="159265" cy="1986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2271506" y="172930"/>
        <a:ext cx="111486" cy="119205"/>
      </dsp:txXfrm>
    </dsp:sp>
    <dsp:sp modelId="{734A47E6-D91F-4B69-92D9-2447048332DE}">
      <dsp:nvSpPr>
        <dsp:cNvPr id="0" name=""/>
        <dsp:cNvSpPr/>
      </dsp:nvSpPr>
      <dsp:spPr>
        <a:xfrm>
          <a:off x="2567285" y="0"/>
          <a:ext cx="826829" cy="46506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62697"/>
            <a:satOff val="9881"/>
            <a:lumOff val="63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992D8D-2F20-490E-BF36-4F501DDDD5CA}">
      <dsp:nvSpPr>
        <dsp:cNvPr id="0" name=""/>
        <dsp:cNvSpPr/>
      </dsp:nvSpPr>
      <dsp:spPr>
        <a:xfrm>
          <a:off x="2701885" y="279040"/>
          <a:ext cx="826829" cy="4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Estruturação</a:t>
          </a:r>
          <a:endParaRPr lang="pt-BR" sz="1000" kern="1200" dirty="0"/>
        </a:p>
      </dsp:txBody>
      <dsp:txXfrm>
        <a:off x="2715506" y="292661"/>
        <a:ext cx="799587" cy="437825"/>
      </dsp:txXfrm>
    </dsp:sp>
    <dsp:sp modelId="{F3FFBB40-91E1-482F-9CB0-CA01AAE6D92E}">
      <dsp:nvSpPr>
        <dsp:cNvPr id="0" name=""/>
        <dsp:cNvSpPr/>
      </dsp:nvSpPr>
      <dsp:spPr>
        <a:xfrm>
          <a:off x="3553380" y="133195"/>
          <a:ext cx="159265" cy="1986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3553380" y="172930"/>
        <a:ext cx="111486" cy="119205"/>
      </dsp:txXfrm>
    </dsp:sp>
    <dsp:sp modelId="{DEE5FADD-CD54-4500-98AA-8783DE0185F1}">
      <dsp:nvSpPr>
        <dsp:cNvPr id="0" name=""/>
        <dsp:cNvSpPr/>
      </dsp:nvSpPr>
      <dsp:spPr>
        <a:xfrm>
          <a:off x="3849159" y="0"/>
          <a:ext cx="826829" cy="46506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944045"/>
            <a:satOff val="14822"/>
            <a:lumOff val="95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8E3A74-3317-4F22-AB99-B7589718DE43}">
      <dsp:nvSpPr>
        <dsp:cNvPr id="0" name=""/>
        <dsp:cNvSpPr/>
      </dsp:nvSpPr>
      <dsp:spPr>
        <a:xfrm>
          <a:off x="3983759" y="279040"/>
          <a:ext cx="826829" cy="4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Publicação</a:t>
          </a:r>
          <a:endParaRPr lang="pt-BR" sz="1000" kern="1200" dirty="0"/>
        </a:p>
      </dsp:txBody>
      <dsp:txXfrm>
        <a:off x="3997380" y="292661"/>
        <a:ext cx="799587" cy="437825"/>
      </dsp:txXfrm>
    </dsp:sp>
    <dsp:sp modelId="{DA53972D-079B-4B3B-82C5-E44C6401338B}">
      <dsp:nvSpPr>
        <dsp:cNvPr id="0" name=""/>
        <dsp:cNvSpPr/>
      </dsp:nvSpPr>
      <dsp:spPr>
        <a:xfrm>
          <a:off x="4835254" y="133195"/>
          <a:ext cx="159265" cy="1986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4835254" y="172930"/>
        <a:ext cx="111486" cy="119205"/>
      </dsp:txXfrm>
    </dsp:sp>
    <dsp:sp modelId="{96D0CF34-D5B3-46FE-B314-2F5EF696FE1A}">
      <dsp:nvSpPr>
        <dsp:cNvPr id="0" name=""/>
        <dsp:cNvSpPr/>
      </dsp:nvSpPr>
      <dsp:spPr>
        <a:xfrm>
          <a:off x="5131033" y="0"/>
          <a:ext cx="826829" cy="46506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25394"/>
            <a:satOff val="19763"/>
            <a:lumOff val="12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4C1E16-A45A-4F2D-BC88-1538916A720E}">
      <dsp:nvSpPr>
        <dsp:cNvPr id="0" name=""/>
        <dsp:cNvSpPr/>
      </dsp:nvSpPr>
      <dsp:spPr>
        <a:xfrm>
          <a:off x="5265633" y="279040"/>
          <a:ext cx="826829" cy="4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Seleção e Execução</a:t>
          </a:r>
        </a:p>
      </dsp:txBody>
      <dsp:txXfrm>
        <a:off x="5279254" y="292661"/>
        <a:ext cx="799587" cy="437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FBE8F877-5053-4793-AE0F-D348B0A39735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9F2D7D0C-CA7D-4204-B323-E8B61A414A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0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1B7FBA78-463F-49EF-81E4-645F29F42FE4}" type="datetimeFigureOut">
              <a:rPr lang="pt-BR"/>
              <a:pPr>
                <a:defRPr/>
              </a:pPr>
              <a:t>04/12/2013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" charset="-128"/>
                <a:cs typeface="Arial" pitchFamily="34" charset="0"/>
              </a:defRPr>
            </a:lvl1pPr>
          </a:lstStyle>
          <a:p>
            <a:pPr>
              <a:defRPr/>
            </a:pPr>
            <a:fld id="{A0685AEB-A350-44EE-B1BB-D492FFEE8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43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0339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5224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294742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6463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165870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77008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18827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6611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12544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06733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24463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3F7504-0722-4AA0-A9EA-D1F66667EE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15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nsultapublica@sepl.pr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7235825" y="5970588"/>
            <a:ext cx="889000" cy="887412"/>
            <a:chOff x="2462006" y="4221088"/>
            <a:chExt cx="1177225" cy="1177225"/>
          </a:xfrm>
        </p:grpSpPr>
        <p:sp>
          <p:nvSpPr>
            <p:cNvPr id="11" name="Retângulo 10"/>
            <p:cNvSpPr/>
            <p:nvPr/>
          </p:nvSpPr>
          <p:spPr>
            <a:xfrm>
              <a:off x="2462006" y="4221088"/>
              <a:ext cx="1177225" cy="117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3322" name="Picture 2" descr="Estado do Paraná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1511" y="4377700"/>
              <a:ext cx="998213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CaixaDeTexto 6"/>
          <p:cNvSpPr txBox="1"/>
          <p:nvPr/>
        </p:nvSpPr>
        <p:spPr>
          <a:xfrm>
            <a:off x="0" y="5578475"/>
            <a:ext cx="6985000" cy="12795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AUDIÊNCIA PÚBLICA</a:t>
            </a:r>
          </a:p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DUPLICAÇÃO DO CORREDOR DA PR-323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07950" y="4797425"/>
            <a:ext cx="3894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SECRETARIA DO PLANEJAMENTO E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COORDENAÇÃO GERAL</a:t>
            </a: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68487">
            <a:off x="395288" y="733425"/>
            <a:ext cx="38639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09759">
            <a:off x="2609850" y="1589088"/>
            <a:ext cx="386397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37337">
            <a:off x="4926013" y="2339975"/>
            <a:ext cx="38639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2938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 err="1"/>
              <a:t>Value</a:t>
            </a:r>
            <a:r>
              <a:rPr lang="pt-BR" sz="3200" dirty="0"/>
              <a:t> for Money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268760"/>
            <a:ext cx="8229600" cy="1828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400" dirty="0" smtClean="0"/>
              <a:t>O </a:t>
            </a:r>
            <a:r>
              <a:rPr lang="pt-BR" sz="2400" i="1" dirty="0" err="1" smtClean="0"/>
              <a:t>Value</a:t>
            </a:r>
            <a:r>
              <a:rPr lang="pt-BR" sz="2400" i="1" dirty="0" smtClean="0"/>
              <a:t> for Money </a:t>
            </a:r>
            <a:r>
              <a:rPr lang="pt-BR" sz="2400" dirty="0" smtClean="0"/>
              <a:t>é o ganho financeiro  apropriado pelo Estado provenientes da produtividade, eficiência, fluxos constantes de pagamento e ganhos de escala atribuída a um determinado projeto pela prestação de serviço, seja ela precedido ou não por obras.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4466458" y="4119004"/>
            <a:ext cx="1509048" cy="1994542"/>
          </a:xfrm>
          <a:prstGeom prst="roundRect">
            <a:avLst>
              <a:gd name="adj" fmla="val 623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defRPr/>
            </a:pPr>
            <a:r>
              <a:rPr lang="pt-BR" sz="1100" b="1" dirty="0" smtClean="0">
                <a:solidFill>
                  <a:srgbClr val="000000"/>
                </a:solidFill>
                <a:ea typeface="Calibri"/>
                <a:cs typeface="Times New Roman"/>
              </a:rPr>
              <a:t>Custo da PPP</a:t>
            </a:r>
            <a:endParaRPr lang="pt-BR" sz="1100" dirty="0">
              <a:ea typeface="Calibri"/>
              <a:cs typeface="Times New Roman"/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2915816" y="3410410"/>
            <a:ext cx="1508307" cy="2711486"/>
          </a:xfrm>
          <a:prstGeom prst="roundRect">
            <a:avLst>
              <a:gd name="adj" fmla="val 623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defRPr/>
            </a:pPr>
            <a:r>
              <a:rPr lang="pt-BR" sz="1100" b="1" dirty="0" smtClean="0">
                <a:solidFill>
                  <a:srgbClr val="000000"/>
                </a:solidFill>
                <a:ea typeface="Calibri"/>
                <a:cs typeface="Times New Roman"/>
              </a:rPr>
              <a:t>Custo do projeto  para contratação tradicional</a:t>
            </a:r>
            <a:endParaRPr lang="pt-BR" sz="1100" dirty="0">
              <a:ea typeface="Calibri"/>
              <a:cs typeface="Times New Roman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4480105" y="3410410"/>
            <a:ext cx="1495401" cy="667383"/>
          </a:xfrm>
          <a:prstGeom prst="roundRect">
            <a:avLst>
              <a:gd name="adj" fmla="val 1041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defRPr/>
            </a:pPr>
            <a:r>
              <a:rPr lang="pt-BR" sz="1000" b="1" i="1" dirty="0">
                <a:solidFill>
                  <a:srgbClr val="000000"/>
                </a:solidFill>
                <a:ea typeface="Calibri"/>
                <a:cs typeface="Times New Roman"/>
              </a:rPr>
              <a:t>Value for Money</a:t>
            </a:r>
            <a:endParaRPr lang="pt-BR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1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2938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 err="1"/>
              <a:t>Value</a:t>
            </a:r>
            <a:r>
              <a:rPr lang="pt-BR" sz="3200" dirty="0"/>
              <a:t> for Money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2" y="1988840"/>
            <a:ext cx="87872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805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 smtClean="0"/>
              <a:t>Quadro de Indicadores de Desempenho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268760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400" dirty="0" smtClean="0"/>
              <a:t>O Quadro de Indicadores de Desempenho é um conjunto de parâmetros mensuráveis que servem como ferramenta de produção de incentivos para o Parceiro Privado.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426168"/>
            <a:ext cx="5976664" cy="38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73339" y="101600"/>
            <a:ext cx="6645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Quadro de Indicadores de Desempenho</a:t>
            </a:r>
            <a:r>
              <a:rPr lang="pt-BR" sz="2400" b="1" dirty="0"/>
              <a:t> </a:t>
            </a:r>
            <a:r>
              <a:rPr lang="pt-BR" sz="2400" dirty="0" smtClean="0"/>
              <a:t>Ambiental, </a:t>
            </a:r>
          </a:p>
          <a:p>
            <a:r>
              <a:rPr lang="pt-BR" sz="2400" dirty="0" smtClean="0"/>
              <a:t>Econômico e Social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1562"/>
          <a:stretch/>
        </p:blipFill>
        <p:spPr bwMode="auto">
          <a:xfrm>
            <a:off x="2330376" y="1377922"/>
            <a:ext cx="4667663" cy="14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-1"/>
          <a:stretch/>
        </p:blipFill>
        <p:spPr bwMode="auto">
          <a:xfrm>
            <a:off x="2330376" y="3094284"/>
            <a:ext cx="4672962" cy="13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7166" y="4720070"/>
            <a:ext cx="4730470" cy="13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7814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/>
              <a:t>Quadro de Indicadores de Desempenho</a:t>
            </a:r>
            <a:r>
              <a:rPr lang="pt-BR" sz="2800" b="1" dirty="0"/>
              <a:t> </a:t>
            </a:r>
            <a:r>
              <a:rPr lang="pt-BR" sz="2800" dirty="0" smtClean="0"/>
              <a:t>Operacional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25" y="954088"/>
            <a:ext cx="6064949" cy="54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259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/>
              <a:t>Exemplo de QID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" y="1114500"/>
            <a:ext cx="9080331" cy="510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889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Processo de Monitoramento e Avaliação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8" y="1556792"/>
            <a:ext cx="641293" cy="72751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7360"/>
            <a:ext cx="585703" cy="59084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3464"/>
            <a:ext cx="713301" cy="594418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972213" y="1668522"/>
            <a:ext cx="7715200" cy="896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000" dirty="0" smtClean="0"/>
              <a:t>Execução: A empresa executará os serviços pela qual foi contratada, se precedida de obra o Estado aguardará a disponibilização dos serviços;</a:t>
            </a:r>
            <a:endParaRPr lang="pt-BR" sz="2000" dirty="0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971600" y="2608296"/>
            <a:ext cx="7715200" cy="892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000" dirty="0" smtClean="0"/>
              <a:t>Mensuração: Durante a operação, um avaliador independente mensalmente colherá os indicadores de qualidade e eficiência dos serviços, previstos em contrato; </a:t>
            </a:r>
            <a:endParaRPr lang="pt-BR" sz="2000" dirty="0"/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961256" y="4628644"/>
            <a:ext cx="7715200" cy="912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000" dirty="0" smtClean="0"/>
              <a:t>Pagamento: O Estado pagará proporcionalmente em função da qualidade dos serviços prestados, motivando o Parceiro a buscar sempre a plena qualidade e eficiência do serviço.</a:t>
            </a:r>
            <a:endParaRPr lang="pt-BR" sz="20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85" b="86995"/>
          <a:stretch/>
        </p:blipFill>
        <p:spPr>
          <a:xfrm>
            <a:off x="251520" y="2663978"/>
            <a:ext cx="673291" cy="621006"/>
          </a:xfrm>
          <a:prstGeom prst="rect">
            <a:avLst/>
          </a:prstGeom>
        </p:spPr>
      </p:pic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971600" y="3647360"/>
            <a:ext cx="7715200" cy="89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000" dirty="0" smtClean="0"/>
              <a:t>Avaliação: Os indicadores de qualidade e eficiência são entregues ao Estado, o qual avalia em conjunto com a CPPP sua performance;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573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3243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Benchmark Global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89573"/>
              </p:ext>
            </p:extLst>
          </p:nvPr>
        </p:nvGraphicFramePr>
        <p:xfrm>
          <a:off x="183412" y="1052736"/>
          <a:ext cx="3960812" cy="199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812"/>
              </a:tblGrid>
              <a:tr h="39985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Reino Unido</a:t>
                      </a:r>
                      <a:endParaRPr lang="pt-BR" dirty="0"/>
                    </a:p>
                  </a:txBody>
                  <a:tcPr/>
                </a:tc>
              </a:tr>
              <a:tr h="399858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Dados:</a:t>
                      </a:r>
                      <a:endParaRPr lang="pt-BR" sz="11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759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 err="1" smtClean="0"/>
                        <a:t>PPPs</a:t>
                      </a:r>
                      <a:r>
                        <a:rPr lang="pt-BR" sz="1400" baseline="0" dirty="0" smtClean="0"/>
                        <a:t> = £ 9,7 Bilhões (Valor de Mercado)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Prazo Médio:</a:t>
                      </a:r>
                      <a:r>
                        <a:rPr lang="pt-BR" sz="1400" baseline="0" dirty="0" smtClean="0"/>
                        <a:t> 26 anos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83% em operação, 9% em processo licitatório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38895"/>
              </p:ext>
            </p:extLst>
          </p:nvPr>
        </p:nvGraphicFramePr>
        <p:xfrm>
          <a:off x="4692352" y="1068512"/>
          <a:ext cx="412812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Brasil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Dados:</a:t>
                      </a:r>
                      <a:endParaRPr lang="pt-BR" sz="11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28 Contratos assinados até 2012;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smtClean="0"/>
                        <a:t>Tendência de crescimento em Infraestrutura Social;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 err="1" smtClean="0"/>
                        <a:t>PMI´s</a:t>
                      </a:r>
                      <a:r>
                        <a:rPr lang="pt-BR" sz="1400" baseline="0" dirty="0" smtClean="0"/>
                        <a:t> estão acelerando a viabilização de projetos de PPP no Brasil;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454234"/>
              </p:ext>
            </p:extLst>
          </p:nvPr>
        </p:nvGraphicFramePr>
        <p:xfrm>
          <a:off x="179512" y="3140968"/>
          <a:ext cx="39604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73701"/>
              </p:ext>
            </p:extLst>
          </p:nvPr>
        </p:nvGraphicFramePr>
        <p:xfrm>
          <a:off x="4688061" y="3140968"/>
          <a:ext cx="413241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35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4586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Casos de Sucesso no Brasil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79512" y="1456269"/>
            <a:ext cx="4762872" cy="42813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PPP Praia do Paiva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1600" b="1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1600" b="1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Tipo da PPP: </a:t>
            </a:r>
            <a:r>
              <a:rPr lang="pt-BR" sz="2000" smtClean="0"/>
              <a:t>Patrocinada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Área de Atuação: </a:t>
            </a:r>
            <a:r>
              <a:rPr lang="pt-BR" sz="2000" smtClean="0"/>
              <a:t>Infraestrutura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Valor da Tarifa: </a:t>
            </a:r>
            <a:r>
              <a:rPr lang="pt-BR" sz="2000" smtClean="0"/>
              <a:t>R$3,70 (dias de semana)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smtClean="0"/>
              <a:t>	           </a:t>
            </a:r>
            <a:r>
              <a:rPr lang="pt-BR" sz="1900" smtClean="0"/>
              <a:t> </a:t>
            </a:r>
            <a:r>
              <a:rPr lang="pt-BR" sz="2000" smtClean="0"/>
              <a:t>R$ 5,50 (fim de semana)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Valor da Contraprestação: </a:t>
            </a:r>
            <a:r>
              <a:rPr lang="pt-BR" sz="2000" smtClean="0"/>
              <a:t>R$ 2,2 Milhões Ano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Prazo de Concessão: </a:t>
            </a:r>
            <a:r>
              <a:rPr lang="pt-BR" sz="2000" smtClean="0"/>
              <a:t>33 Anos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Contratante: </a:t>
            </a:r>
            <a:r>
              <a:rPr lang="pt-BR" sz="2000" smtClean="0"/>
              <a:t>Governo Estadual de Pernambuco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Estágio Atual: </a:t>
            </a:r>
            <a:r>
              <a:rPr lang="pt-BR" sz="2000" smtClean="0"/>
              <a:t>Em operação (Julho/2010)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240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00" y="3832533"/>
            <a:ext cx="3384376" cy="226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19" y="1583269"/>
            <a:ext cx="3024338" cy="201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11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4586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Casos de Sucesso no Brasil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556792"/>
            <a:ext cx="4762872" cy="42813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PPP Hospital do Subúrbio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1600" b="1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1600" b="1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Tipo da PPP: </a:t>
            </a:r>
            <a:r>
              <a:rPr lang="pt-BR" sz="2000" smtClean="0"/>
              <a:t>Administrativa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Área de Atuação: </a:t>
            </a:r>
            <a:r>
              <a:rPr lang="pt-BR" sz="2000" smtClean="0"/>
              <a:t>Saúde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Valor da Contraprestação: </a:t>
            </a:r>
            <a:r>
              <a:rPr lang="pt-BR" sz="2000" smtClean="0"/>
              <a:t>103 Milhões/Ano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Prazo de Concessão: </a:t>
            </a:r>
            <a:r>
              <a:rPr lang="pt-BR" sz="2000" smtClean="0"/>
              <a:t>10 Anos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Contratante: </a:t>
            </a:r>
            <a:r>
              <a:rPr lang="pt-BR" sz="2000" smtClean="0"/>
              <a:t>Governo Estadual da Bahia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Estágio Atual : </a:t>
            </a:r>
            <a:r>
              <a:rPr lang="pt-BR" sz="2000" smtClean="0"/>
              <a:t>Em Funcionamento (Julho/2010)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240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76" y="3847772"/>
            <a:ext cx="3927688" cy="232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96" y="1844824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490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Origem do Programa Paraná Parcerias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7200" y="1711349"/>
            <a:ext cx="8229600" cy="47419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 smtClean="0"/>
              <a:t>Atender os Objetivos de Governo do Novo Jeito de Governar:</a:t>
            </a:r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Por princípio:</a:t>
            </a:r>
          </a:p>
          <a:p>
            <a:pPr lvl="1" fontAlgn="auto">
              <a:spcAft>
                <a:spcPts val="0"/>
              </a:spcAft>
            </a:pPr>
            <a:r>
              <a:rPr lang="pt-BR" sz="2400" dirty="0" smtClean="0"/>
              <a:t>Aumentando a capacidade de investimento do Estado;</a:t>
            </a:r>
          </a:p>
          <a:p>
            <a:pPr lvl="1" fontAlgn="auto">
              <a:spcAft>
                <a:spcPts val="0"/>
              </a:spcAft>
            </a:pPr>
            <a:r>
              <a:rPr lang="pt-BR" sz="2400" dirty="0" smtClean="0"/>
              <a:t>Implantar o planejamento </a:t>
            </a:r>
            <a:r>
              <a:rPr lang="pt-BR" sz="2400" dirty="0" err="1" smtClean="0"/>
              <a:t>intersetorial</a:t>
            </a:r>
            <a:r>
              <a:rPr lang="pt-BR" sz="2400" dirty="0" smtClean="0"/>
              <a:t> integrado;</a:t>
            </a:r>
          </a:p>
          <a:p>
            <a:pPr lvl="1" fontAlgn="auto">
              <a:spcAft>
                <a:spcPts val="0"/>
              </a:spcAft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Por consequência:</a:t>
            </a:r>
          </a:p>
          <a:p>
            <a:pPr lvl="1" fontAlgn="auto">
              <a:spcAft>
                <a:spcPts val="0"/>
              </a:spcAft>
            </a:pPr>
            <a:r>
              <a:rPr lang="pt-BR" sz="2200" dirty="0" smtClean="0"/>
              <a:t>Aumentar a transparência e o controle social do Estado aproximando Governo e cidadão;</a:t>
            </a:r>
          </a:p>
          <a:p>
            <a:pPr lvl="1" fontAlgn="auto">
              <a:spcAft>
                <a:spcPts val="0"/>
              </a:spcAft>
            </a:pPr>
            <a:r>
              <a:rPr lang="pt-BR" sz="2200" dirty="0" smtClean="0"/>
              <a:t>Melhorar o ambiente de negócios;</a:t>
            </a:r>
          </a:p>
          <a:p>
            <a:pPr lvl="1" fontAlgn="auto">
              <a:spcAft>
                <a:spcPts val="0"/>
              </a:spcAft>
            </a:pPr>
            <a:r>
              <a:rPr lang="pt-BR" sz="2200" dirty="0" smtClean="0"/>
              <a:t>Respeitar contratos juridicamente perfeitos.</a:t>
            </a:r>
          </a:p>
          <a:p>
            <a:pPr lvl="1" fontAlgn="auto">
              <a:spcAft>
                <a:spcPts val="0"/>
              </a:spcAft>
            </a:pP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24533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4586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Casos de Sucesso no Brasil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484784"/>
            <a:ext cx="4762872" cy="42813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PPP Centro de Ressocialização de Itaquitinga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1600" b="1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1600" b="1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Tipo da PPP: </a:t>
            </a:r>
            <a:r>
              <a:rPr lang="pt-BR" sz="2000" smtClean="0"/>
              <a:t>Administrativa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Área de Atuação: </a:t>
            </a:r>
            <a:r>
              <a:rPr lang="pt-BR" sz="2000" smtClean="0"/>
              <a:t>Segurança Pública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Valor da Contraprestação: </a:t>
            </a:r>
            <a:r>
              <a:rPr lang="pt-BR" sz="2000" smtClean="0"/>
              <a:t>R$ 106 Milhões Ano (15 primeiros anos) R$ 83 Milhões (Até o fim do contrato.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Prazo de Concessão: </a:t>
            </a:r>
            <a:r>
              <a:rPr lang="pt-BR" sz="2000" smtClean="0"/>
              <a:t>33 Anos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Contratante: </a:t>
            </a:r>
            <a:r>
              <a:rPr lang="pt-BR" sz="2000" smtClean="0"/>
              <a:t>Governo Estadual de Pernambuco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smtClean="0"/>
              <a:t>Estágio Atual: </a:t>
            </a:r>
            <a:r>
              <a:rPr lang="pt-BR" sz="2000" smtClean="0"/>
              <a:t>Em construção (Nov/2009)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240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30" y="4293096"/>
            <a:ext cx="3809424" cy="156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72" y="1988840"/>
            <a:ext cx="2736004" cy="205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131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Outros Casos de Sucesso no Mundo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1556792"/>
            <a:ext cx="8147248" cy="42813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Irlanda: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pt-BR" sz="2400" smtClean="0"/>
              <a:t>Colégio Marítimo Nacional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pt-BR" sz="2400" smtClean="0"/>
              <a:t>Complexo de Tribunais Criminais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240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Chile: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pt-BR" sz="2400" smtClean="0"/>
              <a:t>Autopista da Região de Antofagasta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pt-BR" sz="2400" smtClean="0"/>
              <a:t>Acesso Aeroporto Arturo Merino Benitez Vial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t-BR" sz="240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Austrália: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pt-BR" sz="2400" smtClean="0"/>
              <a:t>Tratamento de Água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pt-BR" sz="2400" smtClean="0"/>
              <a:t>Prisão de New Darwin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Obrigado!</a:t>
            </a:r>
            <a:br>
              <a:rPr lang="pt-BR" dirty="0" smtClean="0"/>
            </a:br>
            <a:r>
              <a:rPr lang="pt-BR" sz="2200" cap="none" dirty="0" smtClean="0">
                <a:solidFill>
                  <a:schemeClr val="bg1">
                    <a:lumMod val="50000"/>
                  </a:schemeClr>
                </a:solidFill>
              </a:rPr>
              <a:t>Elton Augusto dos Anjos</a:t>
            </a:r>
            <a:br>
              <a:rPr lang="pt-BR" sz="220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200" cap="none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22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Site para Consulta Pública: </a:t>
            </a:r>
            <a:r>
              <a:rPr lang="pt-BR" dirty="0" smtClean="0">
                <a:hlinkClick r:id="rId3"/>
              </a:rPr>
              <a:t>consultapublica@sepl.pr.gov.br</a:t>
            </a:r>
            <a:endParaRPr lang="pt-BR" dirty="0" smtClean="0"/>
          </a:p>
          <a:p>
            <a:r>
              <a:rPr lang="pt-BR" dirty="0" smtClean="0"/>
              <a:t>Tel.: (41) 3313-6814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COORDENAÇÃO DE PARCERIAS PÚBLICO-PRIVADAS -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CPPP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5359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Cronograma dos Marcos Legais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870217" y="1058256"/>
            <a:ext cx="5726118" cy="5244262"/>
            <a:chOff x="3779910" y="2403796"/>
            <a:chExt cx="4392490" cy="3931335"/>
          </a:xfrm>
        </p:grpSpPr>
        <p:sp>
          <p:nvSpPr>
            <p:cNvPr id="9" name="Retângulo de cantos arredondados 8"/>
            <p:cNvSpPr/>
            <p:nvPr/>
          </p:nvSpPr>
          <p:spPr>
            <a:xfrm rot="5400000">
              <a:off x="1947175" y="4286373"/>
              <a:ext cx="3881493" cy="21602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283968" y="6127480"/>
              <a:ext cx="2880320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err="1" smtClean="0"/>
                <a:t>Fev</a:t>
              </a:r>
              <a:r>
                <a:rPr lang="pt-BR" sz="1200" b="1" dirty="0" smtClean="0"/>
                <a:t>/95 </a:t>
              </a:r>
              <a:r>
                <a:rPr lang="pt-BR" sz="1200" dirty="0" smtClean="0"/>
                <a:t>– Lei 8.987 Lei das Concessões Federal</a:t>
              </a:r>
              <a:endParaRPr lang="pt-BR" sz="1200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779912" y="6237312"/>
              <a:ext cx="432048" cy="4571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779912" y="5327497"/>
              <a:ext cx="432048" cy="457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779912" y="5013176"/>
              <a:ext cx="432048" cy="457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779912" y="4823441"/>
              <a:ext cx="432048" cy="4571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283968" y="5223398"/>
              <a:ext cx="3024336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Dez/03 </a:t>
              </a:r>
              <a:r>
                <a:rPr lang="pt-BR" sz="1200" dirty="0" smtClean="0"/>
                <a:t>– Lei 14.868 Lei das </a:t>
              </a:r>
              <a:r>
                <a:rPr lang="pt-BR" sz="1200" dirty="0" err="1" smtClean="0"/>
                <a:t>PPP´s</a:t>
              </a:r>
              <a:r>
                <a:rPr lang="pt-BR" sz="1200" dirty="0" smtClean="0"/>
                <a:t> de Minas Gerais</a:t>
              </a:r>
              <a:endParaRPr lang="pt-BR" sz="12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283968" y="4909077"/>
              <a:ext cx="2880320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Mai/04 </a:t>
              </a:r>
              <a:r>
                <a:rPr lang="pt-BR" sz="1200" dirty="0" smtClean="0"/>
                <a:t>– Lei 11.688 Lei das </a:t>
              </a:r>
              <a:r>
                <a:rPr lang="pt-BR" sz="1200" dirty="0" err="1" smtClean="0"/>
                <a:t>PPP´s</a:t>
              </a:r>
              <a:r>
                <a:rPr lang="pt-BR" sz="1200" dirty="0" smtClean="0"/>
                <a:t>  de São Paulo</a:t>
              </a:r>
              <a:endParaRPr lang="pt-BR" sz="12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283968" y="4719342"/>
              <a:ext cx="3168352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Dez/04 </a:t>
              </a:r>
              <a:r>
                <a:rPr lang="pt-BR" sz="1200" dirty="0" smtClean="0"/>
                <a:t>– Lei 11.079 Lei das </a:t>
              </a:r>
              <a:r>
                <a:rPr lang="pt-BR" sz="1200" dirty="0" err="1" smtClean="0"/>
                <a:t>PPP´s</a:t>
              </a:r>
              <a:r>
                <a:rPr lang="pt-BR" sz="1200" dirty="0" smtClean="0"/>
                <a:t> Governo  Federal</a:t>
              </a:r>
              <a:endParaRPr lang="pt-BR" sz="1200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779912" y="4495492"/>
              <a:ext cx="432048" cy="457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779912" y="4279468"/>
              <a:ext cx="432048" cy="457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779912" y="3677115"/>
              <a:ext cx="432048" cy="457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have direita 22"/>
            <p:cNvSpPr/>
            <p:nvPr/>
          </p:nvSpPr>
          <p:spPr>
            <a:xfrm>
              <a:off x="4817487" y="3639291"/>
              <a:ext cx="144016" cy="93030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961503" y="3739844"/>
              <a:ext cx="2880320" cy="622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Leis Estaduais: (Exemplos)</a:t>
              </a:r>
            </a:p>
            <a:p>
              <a:r>
                <a:rPr lang="pt-BR" sz="1200" dirty="0" smtClean="0"/>
                <a:t>Rio Grande do Sul</a:t>
              </a:r>
            </a:p>
            <a:p>
              <a:r>
                <a:rPr lang="pt-BR" sz="1200" dirty="0" smtClean="0"/>
                <a:t>Santa Catarina</a:t>
              </a:r>
            </a:p>
            <a:p>
              <a:r>
                <a:rPr lang="pt-BR" sz="1200" dirty="0" smtClean="0"/>
                <a:t>Amazonas</a:t>
              </a:r>
              <a:endParaRPr lang="pt-BR" sz="12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283967" y="3573016"/>
              <a:ext cx="678801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Dez/08</a:t>
              </a:r>
              <a:endParaRPr lang="pt-BR" sz="1200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283966" y="4175369"/>
              <a:ext cx="678801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err="1" smtClean="0"/>
                <a:t>Fev</a:t>
              </a:r>
              <a:r>
                <a:rPr lang="pt-BR" sz="1200" b="1" dirty="0" smtClean="0"/>
                <a:t>/05</a:t>
              </a:r>
              <a:endParaRPr lang="pt-BR" sz="1200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283965" y="4391393"/>
              <a:ext cx="678801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Jan/05</a:t>
              </a:r>
              <a:endParaRPr lang="pt-BR" sz="1200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779912" y="3068960"/>
              <a:ext cx="432048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283968" y="2964861"/>
              <a:ext cx="3024336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Jan/12 </a:t>
              </a:r>
              <a:r>
                <a:rPr lang="pt-BR" sz="1200" dirty="0" smtClean="0"/>
                <a:t>– Lei 17.046 Lei das </a:t>
              </a:r>
              <a:r>
                <a:rPr lang="pt-BR" sz="1200" dirty="0" err="1" smtClean="0"/>
                <a:t>PPP´s</a:t>
              </a:r>
              <a:r>
                <a:rPr lang="pt-BR" sz="1200" dirty="0" smtClean="0"/>
                <a:t> do Paraná</a:t>
              </a:r>
              <a:endParaRPr lang="pt-BR" sz="1200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779912" y="2872841"/>
              <a:ext cx="432048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283967" y="2768742"/>
              <a:ext cx="3557855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err="1" smtClean="0"/>
                <a:t>Jul</a:t>
              </a:r>
              <a:r>
                <a:rPr lang="pt-BR" sz="1200" b="1" dirty="0" smtClean="0"/>
                <a:t>/12 </a:t>
              </a:r>
              <a:r>
                <a:rPr lang="pt-BR" sz="1200" dirty="0" smtClean="0"/>
                <a:t>– Decreto 5.272 - Regulamenta a Lei de </a:t>
              </a:r>
              <a:r>
                <a:rPr lang="pt-BR" sz="1200" dirty="0" err="1" smtClean="0"/>
                <a:t>PPPs</a:t>
              </a:r>
              <a:r>
                <a:rPr lang="pt-BR" sz="1200" dirty="0" smtClean="0"/>
                <a:t> do Paraná</a:t>
              </a:r>
              <a:endParaRPr lang="pt-BR" sz="12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779912" y="2687361"/>
              <a:ext cx="432048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283967" y="2583262"/>
              <a:ext cx="3557855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Dez/12 </a:t>
              </a:r>
              <a:r>
                <a:rPr lang="pt-BR" sz="1200" dirty="0" smtClean="0"/>
                <a:t>– Decreto 6.823 - Regulamenta o Processo de PMI</a:t>
              </a:r>
              <a:endParaRPr lang="pt-BR" sz="1200" dirty="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779912" y="2507895"/>
              <a:ext cx="432048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283967" y="2403796"/>
              <a:ext cx="3888433" cy="20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Mai/13 </a:t>
              </a:r>
              <a:r>
                <a:rPr lang="pt-BR" sz="1200" dirty="0" smtClean="0"/>
                <a:t>– Decreto 8.241 – Cria a Coordenação de </a:t>
              </a:r>
              <a:r>
                <a:rPr lang="pt-BR" sz="1200" dirty="0" err="1" smtClean="0"/>
                <a:t>PPP´s</a:t>
              </a:r>
              <a:r>
                <a:rPr lang="pt-BR" sz="1200" dirty="0" smtClean="0"/>
                <a:t> do Paraná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5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7475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Conceito Amplo de Parceria Público-Privada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1916832"/>
            <a:ext cx="8229600" cy="38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mtClean="0"/>
              <a:t>Instrumento de cooperação entre o setor público e privado objetivando a prestação de serviço público, precedido ou não de obra, baseados no controle constante da qualidade, partilha eficiente de riscos e economicidade dos recursos públicos.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5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943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Comparativo das Formas de Contratação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46807"/>
              </p:ext>
            </p:extLst>
          </p:nvPr>
        </p:nvGraphicFramePr>
        <p:xfrm>
          <a:off x="179512" y="1845311"/>
          <a:ext cx="8784851" cy="41039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32323"/>
                <a:gridCol w="1584176"/>
                <a:gridCol w="1584176"/>
                <a:gridCol w="1584176"/>
              </a:tblGrid>
              <a:tr h="8166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Forma de Contratação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Tradicional</a:t>
                      </a:r>
                      <a:r>
                        <a:rPr lang="pt-BR" sz="1400" b="1" u="none" strike="noStrike" dirty="0">
                          <a:effectLst/>
                        </a:rPr>
                        <a:t/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400" b="1" u="none" strike="noStrike" dirty="0">
                          <a:effectLst/>
                        </a:rPr>
                        <a:t>Lei n° 8.666/93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Concessão Comum</a:t>
                      </a:r>
                      <a:br>
                        <a:rPr lang="pt-BR" sz="1400" b="1" u="none" strike="noStrike" dirty="0" smtClean="0">
                          <a:effectLst/>
                        </a:rPr>
                      </a:br>
                      <a:r>
                        <a:rPr lang="pt-BR" sz="1400" b="1" u="none" strike="noStrike" dirty="0" smtClean="0">
                          <a:effectLst/>
                        </a:rPr>
                        <a:t>Lei n° 8.987/95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PPP</a:t>
                      </a:r>
                      <a:br>
                        <a:rPr lang="pt-BR" sz="1400" b="1" u="none" strike="noStrike" dirty="0" smtClean="0">
                          <a:effectLst/>
                        </a:rPr>
                      </a:br>
                      <a:r>
                        <a:rPr lang="pt-BR" sz="1400" b="1" u="none" strike="noStrike" dirty="0" smtClean="0">
                          <a:effectLst/>
                        </a:rPr>
                        <a:t>Lei n° 11.079/04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1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Valor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Não Estabelecido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Não Estabelecido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Mínimo de R$ 20 Mi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1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Prazo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 anos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Não Estabelecido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Entre 5 e 35 anos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23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Permite financiamento para a execução de obras?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23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Permite a participação do autor do projeto na licitação?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4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Exige </a:t>
                      </a:r>
                      <a:r>
                        <a:rPr lang="pt-BR" sz="1400" b="1" u="none" strike="noStrike" dirty="0">
                          <a:effectLst/>
                        </a:rPr>
                        <a:t>critérios de avaliação do desempenho no contrato?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23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Exige comprovação da economicidade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do projeto</a:t>
                      </a:r>
                      <a:r>
                        <a:rPr lang="pt-BR" sz="1400" b="1" u="none" strike="noStrike" dirty="0" smtClean="0">
                          <a:effectLst/>
                        </a:rPr>
                        <a:t>?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85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Permite a partilha de riscos do projeto?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2" y="3301918"/>
            <a:ext cx="277816" cy="37957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2" y="3863218"/>
            <a:ext cx="277816" cy="37957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2" y="4380150"/>
            <a:ext cx="277816" cy="37957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2" y="4905006"/>
            <a:ext cx="277816" cy="37957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2" y="5487191"/>
            <a:ext cx="277816" cy="37957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1" y="4380150"/>
            <a:ext cx="277816" cy="37957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1" y="4905006"/>
            <a:ext cx="277816" cy="37957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1" y="5487191"/>
            <a:ext cx="277816" cy="3795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69" y="3276604"/>
            <a:ext cx="360040" cy="43020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69" y="3837904"/>
            <a:ext cx="360040" cy="43020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0" y="3276604"/>
            <a:ext cx="360040" cy="430201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0" y="3837904"/>
            <a:ext cx="360040" cy="43020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0" y="4355655"/>
            <a:ext cx="360040" cy="43020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0" y="4879692"/>
            <a:ext cx="360040" cy="43020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0" y="5462293"/>
            <a:ext cx="360040" cy="4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079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Requisitos Legais Básicos das </a:t>
            </a:r>
            <a:r>
              <a:rPr lang="pt-BR" sz="3200" dirty="0" err="1"/>
              <a:t>PPP´s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999239549"/>
              </p:ext>
            </p:extLst>
          </p:nvPr>
        </p:nvGraphicFramePr>
        <p:xfrm>
          <a:off x="212428" y="1268760"/>
          <a:ext cx="8680052" cy="472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4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68192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Modalidade de Parceria Público-Privada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484784"/>
            <a:ext cx="8229600" cy="45962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pt-BR" sz="2400" b="1" smtClean="0"/>
              <a:t>Concessão Administrativa</a:t>
            </a:r>
            <a:r>
              <a:rPr lang="pt-BR" sz="2400" smtClean="0"/>
              <a:t>:</a:t>
            </a:r>
          </a:p>
          <a:p>
            <a:pPr algn="just" fontAlgn="auto">
              <a:spcAft>
                <a:spcPts val="0"/>
              </a:spcAft>
            </a:pPr>
            <a:endParaRPr lang="pt-BR" sz="2400" smtClean="0"/>
          </a:p>
          <a:p>
            <a:pPr lvl="1" algn="just" fontAlgn="auto">
              <a:spcAft>
                <a:spcPts val="0"/>
              </a:spcAft>
            </a:pPr>
            <a:r>
              <a:rPr lang="pt-BR" sz="2000" smtClean="0"/>
              <a:t>É quando a Administração Pública é a usuária direta ou indireta do serviço público concedido ainda que envolva execução de obra ou fornecimento e instalação de bens; Ex: Centrais de Atendimento, Escolas, Centros de Ressocialização, Hospitais, etc.</a:t>
            </a:r>
          </a:p>
          <a:p>
            <a:pPr lvl="1" algn="just" fontAlgn="auto">
              <a:spcAft>
                <a:spcPts val="0"/>
              </a:spcAft>
            </a:pPr>
            <a:endParaRPr lang="pt-BR" sz="2000" smtClean="0"/>
          </a:p>
          <a:p>
            <a:pPr algn="just" fontAlgn="auto">
              <a:spcAft>
                <a:spcPts val="0"/>
              </a:spcAft>
            </a:pPr>
            <a:r>
              <a:rPr lang="pt-BR" sz="2400" b="1" smtClean="0"/>
              <a:t>Concessão Patrocinada</a:t>
            </a:r>
            <a:r>
              <a:rPr lang="pt-BR" sz="2400" smtClean="0"/>
              <a:t>:</a:t>
            </a:r>
          </a:p>
          <a:p>
            <a:pPr algn="just" fontAlgn="auto">
              <a:spcAft>
                <a:spcPts val="0"/>
              </a:spcAft>
            </a:pPr>
            <a:endParaRPr lang="pt-BR" sz="2400" smtClean="0"/>
          </a:p>
          <a:p>
            <a:pPr lvl="1" algn="just" fontAlgn="auto">
              <a:spcAft>
                <a:spcPts val="0"/>
              </a:spcAft>
            </a:pPr>
            <a:r>
              <a:rPr lang="pt-BR" sz="2000" smtClean="0"/>
              <a:t>É quando parte da remuneração do serviço entregue a população, é subsidiada pelo Estado na forma de contraprestação e o usuário contribui com o restante dos custos do investimento,  por intermédio de uma tarifa decorrente do uso do equipamento público. Ex: Rodovias, Ferrovias, etc.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44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47436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Como se originam as </a:t>
            </a:r>
            <a:r>
              <a:rPr lang="pt-BR" sz="3200" dirty="0" err="1"/>
              <a:t>PPP´s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0076" y="1904339"/>
            <a:ext cx="2520280" cy="187220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Governo</a:t>
            </a:r>
          </a:p>
          <a:p>
            <a:pPr algn="ctr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Espontâneo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0076" y="3936267"/>
            <a:ext cx="2520280" cy="187220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Empresas Privadas</a:t>
            </a:r>
          </a:p>
          <a:p>
            <a:pPr algn="ctr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Provocado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131840" y="2933411"/>
            <a:ext cx="2520280" cy="187220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SEPL/CGPPP </a:t>
            </a:r>
          </a:p>
          <a:p>
            <a:pPr algn="ctr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Proposta de PPP </a:t>
            </a:r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Plano de Trabalho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7" y="2309384"/>
            <a:ext cx="1062118" cy="106211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0" y="4341312"/>
            <a:ext cx="864672" cy="106211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17" y="3242657"/>
            <a:ext cx="996957" cy="1062117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6020627" y="1899898"/>
            <a:ext cx="2520280" cy="187220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Publica Chamamento Público em busca de empresas interessadas a realizarem os Estudos e Projetos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020627" y="3931826"/>
            <a:ext cx="2520280" cy="187220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Autoriza empresas a realizarem os Estudos e Projetos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Seta em curva para baixo 19"/>
          <p:cNvSpPr/>
          <p:nvPr/>
        </p:nvSpPr>
        <p:spPr>
          <a:xfrm>
            <a:off x="2630418" y="2420887"/>
            <a:ext cx="828092" cy="419555"/>
          </a:xfrm>
          <a:prstGeom prst="curvedDownArrow">
            <a:avLst>
              <a:gd name="adj1" fmla="val 25000"/>
              <a:gd name="adj2" fmla="val 52034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baixo 20"/>
          <p:cNvSpPr/>
          <p:nvPr/>
        </p:nvSpPr>
        <p:spPr>
          <a:xfrm>
            <a:off x="2636251" y="4877627"/>
            <a:ext cx="828092" cy="41955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Seta em curva para baixo 21"/>
          <p:cNvSpPr/>
          <p:nvPr/>
        </p:nvSpPr>
        <p:spPr>
          <a:xfrm>
            <a:off x="5400092" y="2420888"/>
            <a:ext cx="828092" cy="419555"/>
          </a:xfrm>
          <a:prstGeom prst="curvedDownArrow">
            <a:avLst>
              <a:gd name="adj1" fmla="val 25000"/>
              <a:gd name="adj2" fmla="val 52034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em curva para baixo 22"/>
          <p:cNvSpPr/>
          <p:nvPr/>
        </p:nvSpPr>
        <p:spPr>
          <a:xfrm>
            <a:off x="5397458" y="4877628"/>
            <a:ext cx="828092" cy="41955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COORDENAÇÃO DE PARCERIAS PÚBLICO-PRIVADAS - CPPP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87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 flipV="1">
            <a:off x="0" y="908050"/>
            <a:ext cx="9144000" cy="46038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Estado do Para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646" y="101600"/>
            <a:ext cx="83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285750" y="252413"/>
            <a:ext cx="5421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Estrutura de um Projeto de PPP</a:t>
            </a:r>
            <a:endParaRPr lang="pt-BR" sz="32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55992696"/>
              </p:ext>
            </p:extLst>
          </p:nvPr>
        </p:nvGraphicFramePr>
        <p:xfrm>
          <a:off x="1524000" y="1340768"/>
          <a:ext cx="6096000" cy="74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51520" y="2398586"/>
            <a:ext cx="4320480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smtClean="0"/>
              <a:t>Principais Objetivos:</a:t>
            </a:r>
          </a:p>
          <a:p>
            <a:pPr algn="just" fontAlgn="auto">
              <a:spcAft>
                <a:spcPts val="0"/>
              </a:spcAft>
            </a:pPr>
            <a:endParaRPr lang="pt-BR" sz="1600" smtClean="0"/>
          </a:p>
          <a:p>
            <a:pPr fontAlgn="auto">
              <a:spcAft>
                <a:spcPts val="0"/>
              </a:spcAft>
            </a:pPr>
            <a:r>
              <a:rPr lang="pt-BR" sz="1600" smtClean="0"/>
              <a:t>Envolvimento das partes responsáveis;</a:t>
            </a:r>
          </a:p>
          <a:p>
            <a:pPr fontAlgn="auto">
              <a:spcAft>
                <a:spcPts val="0"/>
              </a:spcAft>
            </a:pPr>
            <a:r>
              <a:rPr lang="pt-BR" sz="1600" smtClean="0"/>
              <a:t>Identificação e definição de responsabilidades;</a:t>
            </a:r>
          </a:p>
          <a:p>
            <a:pPr fontAlgn="auto">
              <a:spcAft>
                <a:spcPts val="0"/>
              </a:spcAft>
            </a:pPr>
            <a:r>
              <a:rPr lang="pt-BR" sz="1600" smtClean="0"/>
              <a:t>Atender e aprimorar os marcos legais;</a:t>
            </a:r>
          </a:p>
          <a:p>
            <a:pPr fontAlgn="auto">
              <a:spcAft>
                <a:spcPts val="0"/>
              </a:spcAft>
            </a:pPr>
            <a:r>
              <a:rPr lang="pt-BR" sz="1600" smtClean="0"/>
              <a:t>Aproveitamento de experiências externas;</a:t>
            </a:r>
          </a:p>
          <a:p>
            <a:pPr fontAlgn="auto">
              <a:spcAft>
                <a:spcPts val="0"/>
              </a:spcAft>
            </a:pPr>
            <a:r>
              <a:rPr lang="pt-BR" sz="1600" smtClean="0"/>
              <a:t>Facilitar e agilizar o processo;</a:t>
            </a:r>
          </a:p>
          <a:p>
            <a:pPr fontAlgn="auto">
              <a:spcAft>
                <a:spcPts val="0"/>
              </a:spcAft>
            </a:pPr>
            <a:r>
              <a:rPr lang="pt-BR" sz="1600" smtClean="0"/>
              <a:t>Dar transparência e publicidade ao processo.</a:t>
            </a:r>
            <a:endParaRPr lang="pt-BR" sz="1600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572000" y="2398586"/>
            <a:ext cx="4320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dirty="0" smtClean="0"/>
              <a:t>Principais Produtos:</a:t>
            </a:r>
          </a:p>
          <a:p>
            <a:pPr algn="just"/>
            <a:endParaRPr lang="pt-BR" sz="1600" dirty="0" smtClean="0"/>
          </a:p>
          <a:p>
            <a:r>
              <a:rPr lang="pt-BR" sz="1600" dirty="0" smtClean="0"/>
              <a:t>Estudos técnicos e operacionais;</a:t>
            </a:r>
          </a:p>
          <a:p>
            <a:r>
              <a:rPr lang="pt-BR" sz="1600" dirty="0" smtClean="0"/>
              <a:t>Modelagem jurídica e operacional;</a:t>
            </a:r>
          </a:p>
          <a:p>
            <a:r>
              <a:rPr lang="pt-BR" sz="1600" dirty="0" smtClean="0"/>
              <a:t>Estudo de viabilidade econômico-financeiro;</a:t>
            </a:r>
          </a:p>
          <a:p>
            <a:r>
              <a:rPr lang="pt-BR" sz="1600" dirty="0" err="1" smtClean="0"/>
              <a:t>Value</a:t>
            </a:r>
            <a:r>
              <a:rPr lang="pt-BR" sz="1600" dirty="0" smtClean="0"/>
              <a:t> for Money;</a:t>
            </a:r>
          </a:p>
          <a:p>
            <a:r>
              <a:rPr lang="pt-BR" sz="1600" dirty="0" smtClean="0"/>
              <a:t>Elementos do projeto básico de engenharia;</a:t>
            </a:r>
          </a:p>
          <a:p>
            <a:r>
              <a:rPr lang="pt-BR" sz="1600" dirty="0" smtClean="0"/>
              <a:t>Diretrizes para o licenciamento ambiental;</a:t>
            </a:r>
          </a:p>
          <a:p>
            <a:r>
              <a:rPr lang="pt-BR" sz="1600" dirty="0" smtClean="0"/>
              <a:t>Análise de riscos;</a:t>
            </a:r>
          </a:p>
          <a:p>
            <a:r>
              <a:rPr lang="pt-BR" sz="1600" dirty="0" smtClean="0"/>
              <a:t>Análise e estudo de demanda;</a:t>
            </a:r>
          </a:p>
          <a:p>
            <a:r>
              <a:rPr lang="pt-BR" sz="1600" dirty="0" smtClean="0"/>
              <a:t>Levantamento dos indicadores de monitoramento e avaliação.</a:t>
            </a:r>
          </a:p>
        </p:txBody>
      </p:sp>
    </p:spTree>
    <p:extLst>
      <p:ext uri="{BB962C8B-B14F-4D97-AF65-F5344CB8AC3E}">
        <p14:creationId xmlns:p14="http://schemas.microsoft.com/office/powerpoint/2010/main" val="5453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14026</TotalTime>
  <Words>1235</Words>
  <Application>Microsoft Office PowerPoint</Application>
  <PresentationFormat>Apresentação na tela (4:3)</PresentationFormat>
  <Paragraphs>229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Elton Augusto dos Anjos Coordenação de Parcerias Público-Privadas - CPPP</vt:lpstr>
    </vt:vector>
  </TitlesOfParts>
  <Company>URBTEC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fmiyagima</dc:creator>
  <cp:lastModifiedBy>Usuário do Windows</cp:lastModifiedBy>
  <cp:revision>317</cp:revision>
  <dcterms:created xsi:type="dcterms:W3CDTF">2011-07-11T20:18:52Z</dcterms:created>
  <dcterms:modified xsi:type="dcterms:W3CDTF">2013-12-04T12:37:40Z</dcterms:modified>
</cp:coreProperties>
</file>